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handoutMasterIdLst>
    <p:handoutMasterId r:id="rId14"/>
  </p:handoutMasterIdLst>
  <p:sldIdLst>
    <p:sldId id="275" r:id="rId2"/>
    <p:sldId id="281" r:id="rId3"/>
    <p:sldId id="282" r:id="rId4"/>
    <p:sldId id="286" r:id="rId5"/>
    <p:sldId id="283" r:id="rId6"/>
    <p:sldId id="287" r:id="rId7"/>
    <p:sldId id="284" r:id="rId8"/>
    <p:sldId id="288" r:id="rId9"/>
    <p:sldId id="285" r:id="rId10"/>
    <p:sldId id="280" r:id="rId11"/>
    <p:sldId id="289" r:id="rId1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001A"/>
    <a:srgbClr val="009D93"/>
    <a:srgbClr val="27A596"/>
    <a:srgbClr val="2F1A45"/>
    <a:srgbClr val="F5F5F5"/>
    <a:srgbClr val="3B3734"/>
    <a:srgbClr val="F38A00"/>
    <a:srgbClr val="D1B400"/>
    <a:srgbClr val="ACA39A"/>
    <a:srgbClr val="049A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81AB25-0C90-5FFC-1EE8-B086C2ADCFA7}" v="26" dt="2024-04-09T14:05:06.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141" autoAdjust="0"/>
  </p:normalViewPr>
  <p:slideViewPr>
    <p:cSldViewPr>
      <p:cViewPr varScale="1">
        <p:scale>
          <a:sx n="75" d="100"/>
          <a:sy n="75" d="100"/>
        </p:scale>
        <p:origin x="974" y="5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91BB15-DE40-F842-8059-510BF077C15F}" type="datetimeFigureOut">
              <a:rPr lang="en-US" smtClean="0"/>
              <a:t>7/12/2024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A442AD-E810-5C4F-BBB9-F00611DA0A64}" type="slidenum">
              <a:rPr lang="en-US" smtClean="0"/>
              <a:t>‹#›</a:t>
            </a:fld>
            <a:endParaRPr lang="en-US"/>
          </a:p>
        </p:txBody>
      </p:sp>
    </p:spTree>
    <p:extLst>
      <p:ext uri="{BB962C8B-B14F-4D97-AF65-F5344CB8AC3E}">
        <p14:creationId xmlns:p14="http://schemas.microsoft.com/office/powerpoint/2010/main" val="216962110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21:00:25.652"/>
    </inkml:context>
    <inkml:brush xml:id="br0">
      <inkml:brushProperty name="width" value="0.35" units="cm"/>
      <inkml:brushProperty name="height" value="0.35" units="cm"/>
      <inkml:brushProperty name="color" value="#E71224"/>
    </inkml:brush>
  </inkml:definitions>
  <inkml:trace contextRef="#ctx0" brushRef="#br0">44 87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21:00:28.719"/>
    </inkml:context>
    <inkml:brush xml:id="br0">
      <inkml:brushProperty name="width" value="0.35" units="cm"/>
      <inkml:brushProperty name="height" value="0.35" units="cm"/>
      <inkml:brushProperty name="color" value="#E71224"/>
    </inkml:brush>
  </inkml:definitions>
  <inkml:trace contextRef="#ctx0" brushRef="#br0">105 114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22:32:09.422"/>
    </inkml:context>
    <inkml:brush xml:id="br0">
      <inkml:brushProperty name="width" value="0.35" units="cm"/>
      <inkml:brushProperty name="height" value="0.35" units="cm"/>
      <inkml:brushProperty name="color" value="#E71224"/>
    </inkml:brush>
  </inkml:definitions>
  <inkml:trace contextRef="#ctx0" brushRef="#br0">44 87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22:32:09.423"/>
    </inkml:context>
    <inkml:brush xml:id="br0">
      <inkml:brushProperty name="width" value="0.35" units="cm"/>
      <inkml:brushProperty name="height" value="0.35" units="cm"/>
      <inkml:brushProperty name="color" value="#E71224"/>
    </inkml:brush>
  </inkml:definitions>
  <inkml:trace contextRef="#ctx0" brushRef="#br0">105 114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22:34:22.012"/>
    </inkml:context>
    <inkml:brush xml:id="br0">
      <inkml:brushProperty name="width" value="0.35" units="cm"/>
      <inkml:brushProperty name="height" value="0.35" units="cm"/>
      <inkml:brushProperty name="color" value="#E71224"/>
    </inkml:brush>
  </inkml:definitions>
  <inkml:trace contextRef="#ctx0" brushRef="#br0">44 87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22:34:22.013"/>
    </inkml:context>
    <inkml:brush xml:id="br0">
      <inkml:brushProperty name="width" value="0.35" units="cm"/>
      <inkml:brushProperty name="height" value="0.35" units="cm"/>
      <inkml:brushProperty name="color" value="#E71224"/>
    </inkml:brush>
  </inkml:definitions>
  <inkml:trace contextRef="#ctx0" brushRef="#br0">105 114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pitchFamily="-110"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10"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pitchFamily="-110" charset="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0BA96726-B0E5-5C4D-84CE-D53510198312}" type="slidenum">
              <a:rPr lang="en-US"/>
              <a:pPr/>
              <a:t>‹#›</a:t>
            </a:fld>
            <a:endParaRPr lang="en-US"/>
          </a:p>
        </p:txBody>
      </p:sp>
    </p:spTree>
    <p:extLst>
      <p:ext uri="{BB962C8B-B14F-4D97-AF65-F5344CB8AC3E}">
        <p14:creationId xmlns:p14="http://schemas.microsoft.com/office/powerpoint/2010/main" val="29961910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Heart Rate (HR) and Respiratory Rate (RR) estimation constitutes a crucial part of non-contact assessment of cardiovascular disease, which has been a leading cause of death worldwide. This paper proposes a novel HR and RR estimation algorithm based on RGB videos recorded by a smartphone camera. Instead of requiring facial videos, this novel algorithm demonstrates the ability to estimate HR and RR using only a video of the human neck. This novel algorithm captures cardiac as well as respiratory activity via detecting skin displacement by only analyzing the Laplacian pyramid of each frame of the video. Its performance was evaluated by applying it to the videos of neck of 80 participants and comparing it to existing methods, demonstrating the superior performance of the proposed algorithm.</a:t>
            </a:r>
          </a:p>
        </p:txBody>
      </p:sp>
      <p:sp>
        <p:nvSpPr>
          <p:cNvPr id="4" name="Slide Number Placeholder 3"/>
          <p:cNvSpPr>
            <a:spLocks noGrp="1"/>
          </p:cNvSpPr>
          <p:nvPr>
            <p:ph type="sldNum" sz="quarter" idx="10"/>
          </p:nvPr>
        </p:nvSpPr>
        <p:spPr/>
        <p:txBody>
          <a:bodyPr/>
          <a:lstStyle/>
          <a:p>
            <a:fld id="{0BA96726-B0E5-5C4D-84CE-D53510198312}" type="slidenum">
              <a:rPr lang="en-US" smtClean="0"/>
              <a:pPr/>
              <a:t>1</a:t>
            </a:fld>
            <a:endParaRPr lang="en-US"/>
          </a:p>
        </p:txBody>
      </p:sp>
    </p:spTree>
    <p:extLst>
      <p:ext uri="{BB962C8B-B14F-4D97-AF65-F5344CB8AC3E}">
        <p14:creationId xmlns:p14="http://schemas.microsoft.com/office/powerpoint/2010/main" val="107561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slide I would like to introduce the ultimate objective of this project, which is the identification of the carotid artery and the internal jugular vein. The 2 images on the left hand side illustrate the anatomical locations of the main arteries and veins across the neck area, respectively. The image on the right demonstrates how the height of the internal jugular vein is measured, and that this height can be used as an alternative of the right atrial pressure, for which the gold standard is the pressure measured with catheterization. </a:t>
            </a:r>
          </a:p>
          <a:p>
            <a:pPr algn="l"/>
            <a:r>
              <a:rPr lang="en-US" sz="1800" b="0" i="0" u="none" strike="noStrike" baseline="0" dirty="0">
                <a:latin typeface="NimbusRomNo9L-Regu"/>
              </a:rPr>
              <a:t>Blood pressure fluctuations in the right internal jugular vein (IJV) are reflective of the pressure changes in the right atrium of the heart and have the potential of being an important marker for the diagnosis of various cardiovascular diseases, such as pulmonary hypertension, congestive heart failure, and </a:t>
            </a:r>
            <a:r>
              <a:rPr lang="en-CA" sz="1800" b="0" i="0" u="none" strike="noStrike" baseline="0" dirty="0">
                <a:latin typeface="NimbusRomNo9L-Regu"/>
              </a:rPr>
              <a:t>tricuspid regurgitation. </a:t>
            </a:r>
            <a:r>
              <a:rPr lang="en-US" sz="1800" b="0" i="0" u="none" strike="noStrike" baseline="0" dirty="0">
                <a:latin typeface="NimbusRomNo9L-Regu"/>
              </a:rPr>
              <a:t>Such Pressure fluctuations can be captured with visual inspection by experienced physicians as the movements of the skin overlying the right IJV area on the neck. Inspired by that, this paper suggests the potential for an imaging system that records an RGB video of the right lateral neck and estimates the heart rate (HR) and respiratory rate (RR) only from the skin overlying the right IJV area. </a:t>
            </a:r>
          </a:p>
        </p:txBody>
      </p:sp>
      <p:sp>
        <p:nvSpPr>
          <p:cNvPr id="4" name="Slide Number Placeholder 3"/>
          <p:cNvSpPr>
            <a:spLocks noGrp="1"/>
          </p:cNvSpPr>
          <p:nvPr>
            <p:ph type="sldNum" sz="quarter" idx="5"/>
          </p:nvPr>
        </p:nvSpPr>
        <p:spPr/>
        <p:txBody>
          <a:bodyPr/>
          <a:lstStyle/>
          <a:p>
            <a:fld id="{0BA96726-B0E5-5C4D-84CE-D53510198312}" type="slidenum">
              <a:rPr lang="en-US" smtClean="0"/>
              <a:pPr/>
              <a:t>3</a:t>
            </a:fld>
            <a:endParaRPr lang="en-US"/>
          </a:p>
        </p:txBody>
      </p:sp>
    </p:spTree>
    <p:extLst>
      <p:ext uri="{BB962C8B-B14F-4D97-AF65-F5344CB8AC3E}">
        <p14:creationId xmlns:p14="http://schemas.microsoft.com/office/powerpoint/2010/main" val="1140608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slide I want to introduce the novelty of this study on the left, and a bit of reasoning of the proposed methods on the right. </a:t>
            </a:r>
            <a:endParaRPr lang="en-US" sz="1800" b="0" i="0" u="none" strike="noStrike" baseline="0" dirty="0">
              <a:latin typeface="NimbusRomNo9L-Regu"/>
            </a:endParaRPr>
          </a:p>
          <a:p>
            <a:r>
              <a:rPr lang="en-US" sz="1800" dirty="0"/>
              <a:t>In the video on the right hand side shows a video which demonstrates the capability of our videos to reveal cardiac and respiratory activities across the neck area. On the left hand side of the video plays the original video recorded with the smartphone, whereas on the right hand side shows the physiological signals extracted from the 2 pixels denoted with red and blue circles on the subject’s neck. The cardiac signals extracted from the red and blue pixels are shown in the plots as the curves with the corresponding colors, while the green curves in both plots are the respiratory signals extracted from the 2 pixels. </a:t>
            </a:r>
          </a:p>
        </p:txBody>
      </p:sp>
      <p:sp>
        <p:nvSpPr>
          <p:cNvPr id="4" name="Slide Number Placeholder 3"/>
          <p:cNvSpPr>
            <a:spLocks noGrp="1"/>
          </p:cNvSpPr>
          <p:nvPr>
            <p:ph type="sldNum" sz="quarter" idx="5"/>
          </p:nvPr>
        </p:nvSpPr>
        <p:spPr/>
        <p:txBody>
          <a:bodyPr/>
          <a:lstStyle/>
          <a:p>
            <a:fld id="{0BA96726-B0E5-5C4D-84CE-D53510198312}" type="slidenum">
              <a:rPr lang="en-US" smtClean="0"/>
              <a:pPr/>
              <a:t>4</a:t>
            </a:fld>
            <a:endParaRPr lang="en-US"/>
          </a:p>
        </p:txBody>
      </p:sp>
    </p:spTree>
    <p:extLst>
      <p:ext uri="{BB962C8B-B14F-4D97-AF65-F5344CB8AC3E}">
        <p14:creationId xmlns:p14="http://schemas.microsoft.com/office/powerpoint/2010/main" val="12614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flow chart is made on the basis of the flow chart in the paper. </a:t>
            </a:r>
          </a:p>
          <a:p>
            <a:r>
              <a:rPr lang="en-US" dirty="0"/>
              <a:t>The pre-processing block here (first block) corresponds to the first 2 blocks in the paper (including initial ROI identification and skin detection). The red rectangle illustrates the manually identified initial ROI, with the 2 red circles on the top left and bottom right corners showing the manually selected landmarks. The green-colored region illustrates the result of the skin detection algorithm. </a:t>
            </a:r>
          </a:p>
          <a:p>
            <a:r>
              <a:rPr lang="en-US" dirty="0"/>
              <a:t>For the other 2 images in the middle of the flow, the green regions illustrate the pixels with top 50% frequency band power of the corresponding frequency bands. </a:t>
            </a:r>
            <a:endParaRPr lang="en-CA" dirty="0"/>
          </a:p>
        </p:txBody>
      </p:sp>
      <p:sp>
        <p:nvSpPr>
          <p:cNvPr id="4" name="Slide Number Placeholder 3"/>
          <p:cNvSpPr>
            <a:spLocks noGrp="1"/>
          </p:cNvSpPr>
          <p:nvPr>
            <p:ph type="sldNum" sz="quarter" idx="5"/>
          </p:nvPr>
        </p:nvSpPr>
        <p:spPr/>
        <p:txBody>
          <a:bodyPr/>
          <a:lstStyle/>
          <a:p>
            <a:fld id="{0BA96726-B0E5-5C4D-84CE-D53510198312}" type="slidenum">
              <a:rPr lang="en-US" smtClean="0"/>
              <a:pPr/>
              <a:t>5</a:t>
            </a:fld>
            <a:endParaRPr lang="en-US"/>
          </a:p>
        </p:txBody>
      </p:sp>
    </p:spTree>
    <p:extLst>
      <p:ext uri="{BB962C8B-B14F-4D97-AF65-F5344CB8AC3E}">
        <p14:creationId xmlns:p14="http://schemas.microsoft.com/office/powerpoint/2010/main" val="230942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shows how the multiscale analysis of this algorithm works. On the left hand side illustrates the construction of the 6-level Laplacian pyramid. The text box in the middle explains that each frame of the video is decomposed into a 6-level Laplacian pyramid. On the right hand side, the flow chart illustrates the reconstruction of the pyramid, and eventually the temporal signals of each pixel will be the sequence of its illuminance values after reconstruction. </a:t>
            </a:r>
            <a:endParaRPr lang="en-CA" dirty="0"/>
          </a:p>
        </p:txBody>
      </p:sp>
      <p:sp>
        <p:nvSpPr>
          <p:cNvPr id="4" name="Slide Number Placeholder 3"/>
          <p:cNvSpPr>
            <a:spLocks noGrp="1"/>
          </p:cNvSpPr>
          <p:nvPr>
            <p:ph type="sldNum" sz="quarter" idx="5"/>
          </p:nvPr>
        </p:nvSpPr>
        <p:spPr/>
        <p:txBody>
          <a:bodyPr/>
          <a:lstStyle/>
          <a:p>
            <a:fld id="{0BA96726-B0E5-5C4D-84CE-D53510198312}" type="slidenum">
              <a:rPr lang="en-US" smtClean="0"/>
              <a:pPr/>
              <a:t>6</a:t>
            </a:fld>
            <a:endParaRPr lang="en-US"/>
          </a:p>
        </p:txBody>
      </p:sp>
    </p:spTree>
    <p:extLst>
      <p:ext uri="{BB962C8B-B14F-4D97-AF65-F5344CB8AC3E}">
        <p14:creationId xmlns:p14="http://schemas.microsoft.com/office/powerpoint/2010/main" val="10949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table shows information of the data collection process. The column “video recording” explains the smartphone configuration, distance from the subject, and the lengths of the videos. The column “reference signals” shows the information of the physiological signals recorded simultaneously with the videos. The last column explains that both the base (the lowest point) and the taper (highest point) of the Internal Jugular Vein (IJV) are labelled by medical technicians. </a:t>
            </a:r>
          </a:p>
          <a:p>
            <a:endParaRPr lang="en-US" dirty="0"/>
          </a:p>
          <a:p>
            <a:r>
              <a:rPr lang="en-US" dirty="0"/>
              <a:t>The second table shows the demographic information of our 80 participants. </a:t>
            </a:r>
          </a:p>
          <a:p>
            <a:endParaRPr lang="en-CA" dirty="0"/>
          </a:p>
        </p:txBody>
      </p:sp>
      <p:sp>
        <p:nvSpPr>
          <p:cNvPr id="4" name="Slide Number Placeholder 3"/>
          <p:cNvSpPr>
            <a:spLocks noGrp="1"/>
          </p:cNvSpPr>
          <p:nvPr>
            <p:ph type="sldNum" sz="quarter" idx="5"/>
          </p:nvPr>
        </p:nvSpPr>
        <p:spPr/>
        <p:txBody>
          <a:bodyPr/>
          <a:lstStyle/>
          <a:p>
            <a:fld id="{0BA96726-B0E5-5C4D-84CE-D53510198312}" type="slidenum">
              <a:rPr lang="en-US" smtClean="0"/>
              <a:pPr/>
              <a:t>7</a:t>
            </a:fld>
            <a:endParaRPr lang="en-US"/>
          </a:p>
        </p:txBody>
      </p:sp>
    </p:spTree>
    <p:extLst>
      <p:ext uri="{BB962C8B-B14F-4D97-AF65-F5344CB8AC3E}">
        <p14:creationId xmlns:p14="http://schemas.microsoft.com/office/powerpoint/2010/main" val="122715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briefly introduces the 5 related works whose results will be compared to those of the proposed method. </a:t>
            </a:r>
          </a:p>
          <a:p>
            <a:r>
              <a:rPr lang="en-US" dirty="0"/>
              <a:t>In order to fairly compare the methods to the proposed method, the data went through the same pre-processing step for all the methods as shown in the diagram on slide 5, which includes the ROI identification and skin detection. </a:t>
            </a:r>
            <a:endParaRPr lang="en-CA" dirty="0"/>
          </a:p>
        </p:txBody>
      </p:sp>
      <p:sp>
        <p:nvSpPr>
          <p:cNvPr id="4" name="Slide Number Placeholder 3"/>
          <p:cNvSpPr>
            <a:spLocks noGrp="1"/>
          </p:cNvSpPr>
          <p:nvPr>
            <p:ph type="sldNum" sz="quarter" idx="5"/>
          </p:nvPr>
        </p:nvSpPr>
        <p:spPr/>
        <p:txBody>
          <a:bodyPr/>
          <a:lstStyle/>
          <a:p>
            <a:fld id="{0BA96726-B0E5-5C4D-84CE-D53510198312}" type="slidenum">
              <a:rPr lang="en-US" smtClean="0"/>
              <a:pPr/>
              <a:t>8</a:t>
            </a:fld>
            <a:endParaRPr lang="en-US"/>
          </a:p>
        </p:txBody>
      </p:sp>
    </p:spTree>
    <p:extLst>
      <p:ext uri="{BB962C8B-B14F-4D97-AF65-F5344CB8AC3E}">
        <p14:creationId xmlns:p14="http://schemas.microsoft.com/office/powerpoint/2010/main" val="388570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shows the comparison of HR estimation accuracy between the proposed method and the existing methods.  </a:t>
            </a:r>
          </a:p>
          <a:p>
            <a:r>
              <a:rPr lang="en-US" dirty="0"/>
              <a:t>The figure in the left corner shows the results of the proposed respiratory rate estimation method. There is a significant linear correlation between the estimated RRs and the reference RRs. </a:t>
            </a:r>
          </a:p>
          <a:p>
            <a:r>
              <a:rPr lang="en-US" dirty="0"/>
              <a:t>The figures on the right illustrate the accuracy of the 5 existing HR estimation methods and the proposed method as the relation between the estimated HR on the x-axis and the reference HR on the y-axis. The blue dots denote data points included in the linear regression, and the red dots denote outliers. </a:t>
            </a:r>
            <a:endParaRPr lang="en-CA" dirty="0"/>
          </a:p>
        </p:txBody>
      </p:sp>
      <p:sp>
        <p:nvSpPr>
          <p:cNvPr id="4" name="Slide Number Placeholder 3"/>
          <p:cNvSpPr>
            <a:spLocks noGrp="1"/>
          </p:cNvSpPr>
          <p:nvPr>
            <p:ph type="sldNum" sz="quarter" idx="5"/>
          </p:nvPr>
        </p:nvSpPr>
        <p:spPr/>
        <p:txBody>
          <a:bodyPr/>
          <a:lstStyle/>
          <a:p>
            <a:fld id="{0BA96726-B0E5-5C4D-84CE-D53510198312}" type="slidenum">
              <a:rPr lang="en-US" smtClean="0"/>
              <a:pPr/>
              <a:t>9</a:t>
            </a:fld>
            <a:endParaRPr lang="en-US"/>
          </a:p>
        </p:txBody>
      </p:sp>
    </p:spTree>
    <p:extLst>
      <p:ext uri="{BB962C8B-B14F-4D97-AF65-F5344CB8AC3E}">
        <p14:creationId xmlns:p14="http://schemas.microsoft.com/office/powerpoint/2010/main" val="374351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BA96726-B0E5-5C4D-84CE-D53510198312}" type="slidenum">
              <a:rPr lang="en-US" smtClean="0"/>
              <a:pPr/>
              <a:t>11</a:t>
            </a:fld>
            <a:endParaRPr lang="en-US"/>
          </a:p>
        </p:txBody>
      </p:sp>
    </p:spTree>
    <p:extLst>
      <p:ext uri="{BB962C8B-B14F-4D97-AF65-F5344CB8AC3E}">
        <p14:creationId xmlns:p14="http://schemas.microsoft.com/office/powerpoint/2010/main" val="2227832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0"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pic>
        <p:nvPicPr>
          <p:cNvPr id="3" name="Picture 2" descr="top.png">
            <a:extLst>
              <a:ext uri="{FF2B5EF4-FFF2-40B4-BE49-F238E27FC236}">
                <a16:creationId xmlns:a16="http://schemas.microsoft.com/office/drawing/2014/main" id="{6789C0CB-53A1-95F5-D68F-5B10797BFB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1866"/>
            <a:ext cx="12192000" cy="478538"/>
          </a:xfrm>
          <a:prstGeom prst="rect">
            <a:avLst/>
          </a:prstGeom>
        </p:spPr>
      </p:pic>
    </p:spTree>
    <p:extLst>
      <p:ext uri="{BB962C8B-B14F-4D97-AF65-F5344CB8AC3E}">
        <p14:creationId xmlns:p14="http://schemas.microsoft.com/office/powerpoint/2010/main" val="3525191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pic>
        <p:nvPicPr>
          <p:cNvPr id="6" name="Picture 5"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384305"/>
          </a:xfrm>
          <a:prstGeom prst="rect">
            <a:avLst/>
          </a:prstGeom>
        </p:spPr>
      </p:pic>
      <p:sp>
        <p:nvSpPr>
          <p:cNvPr id="10" name="Rectangle 9"/>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1"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34439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029200"/>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914400" y="381000"/>
            <a:ext cx="7569200" cy="5029200"/>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pic>
        <p:nvPicPr>
          <p:cNvPr id="6" name="Picture 5"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384305"/>
          </a:xfrm>
          <a:prstGeom prst="rect">
            <a:avLst/>
          </a:prstGeom>
        </p:spPr>
      </p:pic>
      <p:sp>
        <p:nvSpPr>
          <p:cNvPr id="10" name="Rectangle 9"/>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1"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134826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50333" y="692696"/>
            <a:ext cx="10366176" cy="864096"/>
          </a:xfrm>
        </p:spPr>
        <p:txBody>
          <a:bodyPr/>
          <a:lstStyle/>
          <a:p>
            <a:endParaRPr lang="en-US" b="1" dirty="0"/>
          </a:p>
        </p:txBody>
      </p:sp>
      <p:sp>
        <p:nvSpPr>
          <p:cNvPr id="11" name="Content Placeholder 2"/>
          <p:cNvSpPr>
            <a:spLocks noGrp="1"/>
          </p:cNvSpPr>
          <p:nvPr>
            <p:ph idx="1"/>
          </p:nvPr>
        </p:nvSpPr>
        <p:spPr>
          <a:xfrm>
            <a:off x="527381" y="1700808"/>
            <a:ext cx="10363200" cy="3753544"/>
          </a:xfrm>
        </p:spPr>
        <p:txBody>
          <a:bodyPr/>
          <a:lstStyle/>
          <a:p>
            <a:endParaRPr lang="en-US" dirty="0"/>
          </a:p>
        </p:txBody>
      </p:sp>
      <p:pic>
        <p:nvPicPr>
          <p:cNvPr id="14" name="Picture 13"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84624"/>
          </a:xfrm>
          <a:prstGeom prst="rect">
            <a:avLst/>
          </a:prstGeom>
        </p:spPr>
      </p:pic>
      <p:sp>
        <p:nvSpPr>
          <p:cNvPr id="13" name="Rectangle 12"/>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7"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303664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281116"/>
            <a:ext cx="10363200" cy="1362075"/>
          </a:xfrm>
        </p:spPr>
        <p:txBody>
          <a:bodyPr anchor="t"/>
          <a:lstStyle>
            <a:lvl1pPr algn="l">
              <a:defRPr sz="4000" b="1" cap="all"/>
            </a:lvl1pPr>
          </a:lstStyle>
          <a:p>
            <a:r>
              <a:rPr lang="fr-CA"/>
              <a:t>Click to edit Master title style</a:t>
            </a:r>
            <a:endParaRPr lang="en-US" dirty="0"/>
          </a:p>
        </p:txBody>
      </p:sp>
      <p:sp>
        <p:nvSpPr>
          <p:cNvPr id="3" name="Text Placeholder 2"/>
          <p:cNvSpPr>
            <a:spLocks noGrp="1"/>
          </p:cNvSpPr>
          <p:nvPr>
            <p:ph type="body" idx="1"/>
          </p:nvPr>
        </p:nvSpPr>
        <p:spPr>
          <a:xfrm>
            <a:off x="963084" y="2780929"/>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A"/>
              <a:t>Click to edit Master text styles</a:t>
            </a:r>
          </a:p>
        </p:txBody>
      </p:sp>
      <p:pic>
        <p:nvPicPr>
          <p:cNvPr id="6" name="Picture 5"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78538"/>
          </a:xfrm>
          <a:prstGeom prst="rect">
            <a:avLst/>
          </a:prstGeom>
        </p:spPr>
      </p:pic>
      <p:sp>
        <p:nvSpPr>
          <p:cNvPr id="10" name="Rectangle 9"/>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1"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413731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914400" y="15240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6197600" y="15240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pic>
        <p:nvPicPr>
          <p:cNvPr id="7" name="Picture 6"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78537"/>
          </a:xfrm>
          <a:prstGeom prst="rect">
            <a:avLst/>
          </a:prstGeom>
        </p:spPr>
      </p:pic>
      <p:sp>
        <p:nvSpPr>
          <p:cNvPr id="11" name="Rectangle 10"/>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2"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180573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fr-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pic>
        <p:nvPicPr>
          <p:cNvPr id="9" name="Picture 8"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78538"/>
          </a:xfrm>
          <a:prstGeom prst="rect">
            <a:avLst/>
          </a:prstGeom>
        </p:spPr>
      </p:pic>
      <p:sp>
        <p:nvSpPr>
          <p:cNvPr id="13" name="Rectangle 12"/>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4"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397234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pic>
        <p:nvPicPr>
          <p:cNvPr id="5" name="Picture 4"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78538"/>
          </a:xfrm>
          <a:prstGeom prst="rect">
            <a:avLst/>
          </a:prstGeom>
        </p:spPr>
      </p:pic>
      <p:sp>
        <p:nvSpPr>
          <p:cNvPr id="9" name="Rectangle 8"/>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0"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229001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78538"/>
          </a:xfrm>
          <a:prstGeom prst="rect">
            <a:avLst/>
          </a:prstGeom>
        </p:spPr>
      </p:pic>
      <p:sp>
        <p:nvSpPr>
          <p:cNvPr id="8" name="Rectangle 7"/>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9"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349374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04664"/>
            <a:ext cx="4011084" cy="1162050"/>
          </a:xfrm>
        </p:spPr>
        <p:txBody>
          <a:bodyPr anchor="b"/>
          <a:lstStyle>
            <a:lvl1pPr algn="l">
              <a:defRPr sz="2000" b="1"/>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Content Placeholder 2"/>
          <p:cNvSpPr>
            <a:spLocks noGrp="1"/>
          </p:cNvSpPr>
          <p:nvPr>
            <p:ph idx="1"/>
          </p:nvPr>
        </p:nvSpPr>
        <p:spPr>
          <a:xfrm>
            <a:off x="4766733" y="404665"/>
            <a:ext cx="6815667" cy="54726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
        <p:nvSpPr>
          <p:cNvPr id="4" name="Text Placeholder 3"/>
          <p:cNvSpPr>
            <a:spLocks noGrp="1"/>
          </p:cNvSpPr>
          <p:nvPr>
            <p:ph type="body" sz="half" idx="2"/>
          </p:nvPr>
        </p:nvSpPr>
        <p:spPr>
          <a:xfrm>
            <a:off x="609601" y="1772817"/>
            <a:ext cx="4011084" cy="41044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pic>
        <p:nvPicPr>
          <p:cNvPr id="7" name="Picture 6"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78538"/>
          </a:xfrm>
          <a:prstGeom prst="rect">
            <a:avLst/>
          </a:prstGeom>
        </p:spPr>
      </p:pic>
      <p:sp>
        <p:nvSpPr>
          <p:cNvPr id="11" name="Rectangle 10"/>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2"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67423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02422"/>
            <a:ext cx="73152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2389717" y="612776"/>
            <a:ext cx="7315200" cy="35363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A" noProof="0"/>
              <a:t>Drag picture to placeholder or click icon to add</a:t>
            </a:r>
            <a:endParaRPr lang="en-US" noProof="0"/>
          </a:p>
        </p:txBody>
      </p:sp>
      <p:sp>
        <p:nvSpPr>
          <p:cNvPr id="4" name="Text Placeholder 3"/>
          <p:cNvSpPr>
            <a:spLocks noGrp="1"/>
          </p:cNvSpPr>
          <p:nvPr>
            <p:ph type="body" sz="half" idx="2"/>
          </p:nvPr>
        </p:nvSpPr>
        <p:spPr>
          <a:xfrm>
            <a:off x="2389717" y="4869160"/>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pic>
        <p:nvPicPr>
          <p:cNvPr id="7" name="Picture 6" descr="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66"/>
            <a:ext cx="12192003" cy="461301"/>
          </a:xfrm>
          <a:prstGeom prst="rect">
            <a:avLst/>
          </a:prstGeom>
        </p:spPr>
      </p:pic>
      <p:sp>
        <p:nvSpPr>
          <p:cNvPr id="11" name="Rectangle 10"/>
          <p:cNvSpPr/>
          <p:nvPr userDrawn="1"/>
        </p:nvSpPr>
        <p:spPr bwMode="auto">
          <a:xfrm>
            <a:off x="0" y="5768215"/>
            <a:ext cx="12192000" cy="886711"/>
          </a:xfrm>
          <a:prstGeom prst="rect">
            <a:avLst/>
          </a:prstGeom>
          <a:solidFill>
            <a:schemeClr val="bg1"/>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2" name="Footer Placeholder 6"/>
          <p:cNvSpPr txBox="1">
            <a:spLocks noChangeArrowheads="1"/>
          </p:cNvSpPr>
          <p:nvPr userDrawn="1"/>
        </p:nvSpPr>
        <p:spPr bwMode="auto">
          <a:xfrm>
            <a:off x="239349" y="6152115"/>
            <a:ext cx="6048672" cy="36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sz="1200" dirty="0" err="1">
                <a:solidFill>
                  <a:srgbClr val="A69C95"/>
                </a:solidFill>
              </a:rPr>
              <a:t>uOttawa.ca</a:t>
            </a:r>
            <a:endParaRPr lang="en-US" sz="1200" dirty="0">
              <a:solidFill>
                <a:srgbClr val="A69C95"/>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5" y="6650864"/>
            <a:ext cx="12228613" cy="214000"/>
          </a:xfrm>
          <a:prstGeom prst="rect">
            <a:avLst/>
          </a:prstGeom>
        </p:spPr>
      </p:pic>
    </p:spTree>
    <p:extLst>
      <p:ext uri="{BB962C8B-B14F-4D97-AF65-F5344CB8AC3E}">
        <p14:creationId xmlns:p14="http://schemas.microsoft.com/office/powerpoint/2010/main" val="502005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blip>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14400" y="381000"/>
            <a:ext cx="8737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CA" dirty="0"/>
              <a:t>Click to </a:t>
            </a:r>
            <a:r>
              <a:rPr lang="fr-CA" dirty="0" err="1"/>
              <a:t>add</a:t>
            </a:r>
            <a:r>
              <a:rPr lang="fr-CA" dirty="0"/>
              <a:t> </a:t>
            </a:r>
            <a:r>
              <a:rPr lang="fr-CA" dirty="0" err="1"/>
              <a:t>title</a:t>
            </a:r>
            <a:r>
              <a:rPr lang="fr-CA" dirty="0"/>
              <a:t> </a:t>
            </a:r>
            <a:r>
              <a:rPr lang="fr-CA" dirty="0" err="1"/>
              <a:t>here</a:t>
            </a:r>
            <a:endParaRPr lang="en-US" dirty="0"/>
          </a:p>
        </p:txBody>
      </p:sp>
      <p:sp>
        <p:nvSpPr>
          <p:cNvPr id="1028" name="Rectangle 3"/>
          <p:cNvSpPr>
            <a:spLocks noGrp="1" noChangeArrowheads="1"/>
          </p:cNvSpPr>
          <p:nvPr>
            <p:ph type="body" idx="1"/>
          </p:nvPr>
        </p:nvSpPr>
        <p:spPr bwMode="auto">
          <a:xfrm>
            <a:off x="914400" y="1524000"/>
            <a:ext cx="103632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CA" dirty="0"/>
              <a:t>Click to </a:t>
            </a:r>
            <a:r>
              <a:rPr lang="fr-CA" dirty="0" err="1"/>
              <a:t>add</a:t>
            </a:r>
            <a:r>
              <a:rPr lang="fr-CA" dirty="0"/>
              <a:t> content </a:t>
            </a:r>
            <a:r>
              <a:rPr lang="fr-CA" dirty="0" err="1"/>
              <a:t>here</a:t>
            </a:r>
            <a:endParaRPr lang="en-US" dirty="0"/>
          </a:p>
        </p:txBody>
      </p:sp>
      <p:pic>
        <p:nvPicPr>
          <p:cNvPr id="2" name="Picture 1" descr="uOttawa_HOR_WG7.png">
            <a:extLst>
              <a:ext uri="{FF2B5EF4-FFF2-40B4-BE49-F238E27FC236}">
                <a16:creationId xmlns:a16="http://schemas.microsoft.com/office/drawing/2014/main" id="{F7697A96-38C4-DD48-52A8-5CD84EF6746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rtl="0" eaLnBrk="1" fontAlgn="base" hangingPunct="1">
        <a:spcBef>
          <a:spcPct val="0"/>
        </a:spcBef>
        <a:spcAft>
          <a:spcPct val="0"/>
        </a:spcAft>
        <a:defRPr sz="2800" b="1">
          <a:solidFill>
            <a:srgbClr val="990000"/>
          </a:solidFill>
          <a:latin typeface="Verdana"/>
          <a:ea typeface="ＭＳ Ｐゴシック" charset="0"/>
          <a:cs typeface="Verdana"/>
        </a:defRPr>
      </a:lvl1pPr>
      <a:lvl2pPr algn="l" rtl="0" eaLnBrk="1" fontAlgn="base" hangingPunct="1">
        <a:spcBef>
          <a:spcPct val="0"/>
        </a:spcBef>
        <a:spcAft>
          <a:spcPct val="0"/>
        </a:spcAft>
        <a:defRPr sz="2800">
          <a:solidFill>
            <a:srgbClr val="990000"/>
          </a:solidFill>
          <a:latin typeface="Verdana" charset="0"/>
          <a:ea typeface="ＭＳ Ｐゴシック" charset="0"/>
        </a:defRPr>
      </a:lvl2pPr>
      <a:lvl3pPr algn="l" rtl="0" eaLnBrk="1" fontAlgn="base" hangingPunct="1">
        <a:spcBef>
          <a:spcPct val="0"/>
        </a:spcBef>
        <a:spcAft>
          <a:spcPct val="0"/>
        </a:spcAft>
        <a:defRPr sz="2800">
          <a:solidFill>
            <a:srgbClr val="990000"/>
          </a:solidFill>
          <a:latin typeface="Verdana" charset="0"/>
          <a:ea typeface="ＭＳ Ｐゴシック" charset="0"/>
        </a:defRPr>
      </a:lvl3pPr>
      <a:lvl4pPr algn="l" rtl="0" eaLnBrk="1" fontAlgn="base" hangingPunct="1">
        <a:spcBef>
          <a:spcPct val="0"/>
        </a:spcBef>
        <a:spcAft>
          <a:spcPct val="0"/>
        </a:spcAft>
        <a:defRPr sz="2800">
          <a:solidFill>
            <a:srgbClr val="990000"/>
          </a:solidFill>
          <a:latin typeface="Verdana" charset="0"/>
          <a:ea typeface="ＭＳ Ｐゴシック" charset="0"/>
        </a:defRPr>
      </a:lvl4pPr>
      <a:lvl5pPr algn="l" rtl="0" eaLnBrk="1" fontAlgn="base" hangingPunct="1">
        <a:spcBef>
          <a:spcPct val="0"/>
        </a:spcBef>
        <a:spcAft>
          <a:spcPct val="0"/>
        </a:spcAft>
        <a:defRPr sz="2800">
          <a:solidFill>
            <a:srgbClr val="990000"/>
          </a:solidFill>
          <a:latin typeface="Verdana" charset="0"/>
          <a:ea typeface="ＭＳ Ｐゴシック" charset="0"/>
        </a:defRPr>
      </a:lvl5pPr>
      <a:lvl6pPr marL="457200" algn="l" rtl="0" eaLnBrk="1" fontAlgn="base" hangingPunct="1">
        <a:spcBef>
          <a:spcPct val="0"/>
        </a:spcBef>
        <a:spcAft>
          <a:spcPct val="0"/>
        </a:spcAft>
        <a:defRPr sz="2800">
          <a:solidFill>
            <a:srgbClr val="990000"/>
          </a:solidFill>
          <a:latin typeface="Arial Black" pitchFamily="-110" charset="0"/>
        </a:defRPr>
      </a:lvl6pPr>
      <a:lvl7pPr marL="914400" algn="l" rtl="0" eaLnBrk="1" fontAlgn="base" hangingPunct="1">
        <a:spcBef>
          <a:spcPct val="0"/>
        </a:spcBef>
        <a:spcAft>
          <a:spcPct val="0"/>
        </a:spcAft>
        <a:defRPr sz="2800">
          <a:solidFill>
            <a:srgbClr val="990000"/>
          </a:solidFill>
          <a:latin typeface="Arial Black" pitchFamily="-110" charset="0"/>
        </a:defRPr>
      </a:lvl7pPr>
      <a:lvl8pPr marL="1371600" algn="l" rtl="0" eaLnBrk="1" fontAlgn="base" hangingPunct="1">
        <a:spcBef>
          <a:spcPct val="0"/>
        </a:spcBef>
        <a:spcAft>
          <a:spcPct val="0"/>
        </a:spcAft>
        <a:defRPr sz="2800">
          <a:solidFill>
            <a:srgbClr val="990000"/>
          </a:solidFill>
          <a:latin typeface="Arial Black" pitchFamily="-110" charset="0"/>
        </a:defRPr>
      </a:lvl8pPr>
      <a:lvl9pPr marL="1828800" algn="l" rtl="0" eaLnBrk="1" fontAlgn="base" hangingPunct="1">
        <a:spcBef>
          <a:spcPct val="0"/>
        </a:spcBef>
        <a:spcAft>
          <a:spcPct val="0"/>
        </a:spcAft>
        <a:defRPr sz="2800">
          <a:solidFill>
            <a:srgbClr val="990000"/>
          </a:solidFill>
          <a:latin typeface="Arial Black" pitchFamily="-110" charset="0"/>
        </a:defRPr>
      </a:lvl9pPr>
    </p:titleStyle>
    <p:bodyStyle>
      <a:lvl1pPr marL="342900" indent="-342900" algn="l" rtl="0" eaLnBrk="1" fontAlgn="base" hangingPunct="1">
        <a:spcBef>
          <a:spcPct val="20000"/>
        </a:spcBef>
        <a:spcAft>
          <a:spcPct val="0"/>
        </a:spcAft>
        <a:buChar char="•"/>
        <a:defRPr sz="2000">
          <a:solidFill>
            <a:schemeClr val="tx1"/>
          </a:solidFill>
          <a:latin typeface="Verdana"/>
          <a:ea typeface="ＭＳ Ｐゴシック" charset="0"/>
          <a:cs typeface="Verdana"/>
        </a:defRPr>
      </a:lvl1pPr>
      <a:lvl2pPr marL="742950" indent="-28575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2pPr>
      <a:lvl3pPr marL="11430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3pPr>
      <a:lvl4pPr marL="16002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4pPr>
      <a:lvl5pPr marL="20574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5.xml"/><Relationship Id="rId3" Type="http://schemas.openxmlformats.org/officeDocument/2006/relationships/image" Target="../media/image9.png"/><Relationship Id="rId7" Type="http://schemas.openxmlformats.org/officeDocument/2006/relationships/customXml" Target="../ink/ink2.xml"/><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customXml" Target="../ink/ink3.xml"/><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912" y="2276872"/>
            <a:ext cx="10366176" cy="864096"/>
          </a:xfrm>
        </p:spPr>
        <p:txBody>
          <a:bodyPr/>
          <a:lstStyle/>
          <a:p>
            <a:pPr algn="ctr"/>
            <a:r>
              <a:rPr lang="en-US" sz="3200" dirty="0"/>
              <a:t>Non-contact heart rate and respiratory rate estimation from videos of the neck</a:t>
            </a:r>
          </a:p>
        </p:txBody>
      </p:sp>
      <p:pic>
        <p:nvPicPr>
          <p:cNvPr id="3" name="Picture 2" descr="uOttawa_HOR_WG7.png">
            <a:extLst>
              <a:ext uri="{FF2B5EF4-FFF2-40B4-BE49-F238E27FC236}">
                <a16:creationId xmlns:a16="http://schemas.microsoft.com/office/drawing/2014/main" id="{E685A01E-F731-D854-8604-31C913B6C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grpSp>
        <p:nvGrpSpPr>
          <p:cNvPr id="17" name="Group 16">
            <a:extLst>
              <a:ext uri="{FF2B5EF4-FFF2-40B4-BE49-F238E27FC236}">
                <a16:creationId xmlns:a16="http://schemas.microsoft.com/office/drawing/2014/main" id="{424DA945-3EB2-1246-708F-8A4802FA4497}"/>
              </a:ext>
            </a:extLst>
          </p:cNvPr>
          <p:cNvGrpSpPr/>
          <p:nvPr/>
        </p:nvGrpSpPr>
        <p:grpSpPr>
          <a:xfrm>
            <a:off x="912912" y="4077072"/>
            <a:ext cx="10366176" cy="796062"/>
            <a:chOff x="912913" y="3459621"/>
            <a:chExt cx="10366176" cy="796062"/>
          </a:xfrm>
        </p:grpSpPr>
        <p:grpSp>
          <p:nvGrpSpPr>
            <p:cNvPr id="16" name="Group 15">
              <a:extLst>
                <a:ext uri="{FF2B5EF4-FFF2-40B4-BE49-F238E27FC236}">
                  <a16:creationId xmlns:a16="http://schemas.microsoft.com/office/drawing/2014/main" id="{5B49E24C-CD1B-F114-DD01-D3D6888D4DA4}"/>
                </a:ext>
              </a:extLst>
            </p:cNvPr>
            <p:cNvGrpSpPr/>
            <p:nvPr/>
          </p:nvGrpSpPr>
          <p:grpSpPr>
            <a:xfrm>
              <a:off x="912913" y="3459621"/>
              <a:ext cx="10366176" cy="369332"/>
              <a:chOff x="1208608" y="3459621"/>
              <a:chExt cx="10366176" cy="369332"/>
            </a:xfrm>
          </p:grpSpPr>
          <p:sp>
            <p:nvSpPr>
              <p:cNvPr id="8" name="TextBox 7">
                <a:extLst>
                  <a:ext uri="{FF2B5EF4-FFF2-40B4-BE49-F238E27FC236}">
                    <a16:creationId xmlns:a16="http://schemas.microsoft.com/office/drawing/2014/main" id="{8CAAA568-3FD3-BCCE-B141-4E07F28FFBDB}"/>
                  </a:ext>
                </a:extLst>
              </p:cNvPr>
              <p:cNvSpPr txBox="1"/>
              <p:nvPr/>
            </p:nvSpPr>
            <p:spPr>
              <a:xfrm>
                <a:off x="1208608" y="3459621"/>
                <a:ext cx="2267508" cy="369332"/>
              </a:xfrm>
              <a:prstGeom prst="rect">
                <a:avLst/>
              </a:prstGeom>
              <a:noFill/>
            </p:spPr>
            <p:txBody>
              <a:bodyPr wrap="square" numCol="1" spcCol="548640" rtlCol="0">
                <a:spAutoFit/>
              </a:bodyPr>
              <a:lstStyle/>
              <a:p>
                <a:pPr algn="ctr"/>
                <a:r>
                  <a:rPr lang="en-US" sz="1800" dirty="0">
                    <a:latin typeface="Verdana" panose="020B0604030504040204" pitchFamily="34" charset="0"/>
                    <a:ea typeface="Verdana" panose="020B0604030504040204" pitchFamily="34" charset="0"/>
                  </a:rPr>
                  <a:t>Tianyu Zhang</a:t>
                </a:r>
                <a:r>
                  <a:rPr lang="en-US" sz="1800" baseline="30000" dirty="0">
                    <a:latin typeface="Verdana" panose="020B0604030504040204" pitchFamily="34" charset="0"/>
                    <a:ea typeface="Verdana" panose="020B0604030504040204" pitchFamily="34" charset="0"/>
                  </a:rPr>
                  <a:t>1</a:t>
                </a:r>
                <a:endParaRPr lang="en-CA" sz="18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F569684B-0748-FC9D-E2EA-5F777251F9FB}"/>
                  </a:ext>
                </a:extLst>
              </p:cNvPr>
              <p:cNvSpPr txBox="1"/>
              <p:nvPr/>
            </p:nvSpPr>
            <p:spPr>
              <a:xfrm>
                <a:off x="3659967" y="3459621"/>
                <a:ext cx="2160240" cy="369332"/>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Miodrag Bolic</a:t>
                </a:r>
                <a:r>
                  <a:rPr lang="en-US" sz="1800" baseline="30000" dirty="0">
                    <a:latin typeface="Verdana" panose="020B0604030504040204" pitchFamily="34" charset="0"/>
                    <a:ea typeface="Verdana" panose="020B0604030504040204" pitchFamily="34" charset="0"/>
                  </a:rPr>
                  <a:t>1</a:t>
                </a:r>
                <a:endParaRPr lang="en-CA" sz="1800"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3AD6E146-64E0-A019-2A08-4F068D9E2A56}"/>
                  </a:ext>
                </a:extLst>
              </p:cNvPr>
              <p:cNvSpPr txBox="1"/>
              <p:nvPr/>
            </p:nvSpPr>
            <p:spPr>
              <a:xfrm>
                <a:off x="5958160" y="3459621"/>
                <a:ext cx="5616624" cy="369332"/>
              </a:xfrm>
              <a:prstGeom prst="rect">
                <a:avLst/>
              </a:prstGeom>
              <a:noFill/>
            </p:spPr>
            <p:txBody>
              <a:bodyPr wrap="square" rtlCol="0">
                <a:spAutoFit/>
              </a:bodyPr>
              <a:lstStyle/>
              <a:p>
                <a:r>
                  <a:rPr lang="en-CA" sz="1800" dirty="0">
                    <a:latin typeface="Verdana" panose="020B0604030504040204" pitchFamily="34" charset="0"/>
                    <a:ea typeface="Verdana" panose="020B0604030504040204" pitchFamily="34" charset="0"/>
                  </a:rPr>
                  <a:t>Mohamad </a:t>
                </a:r>
                <a:r>
                  <a:rPr lang="en-CA" sz="1800" dirty="0" err="1">
                    <a:latin typeface="Verdana" panose="020B0604030504040204" pitchFamily="34" charset="0"/>
                    <a:ea typeface="Verdana" panose="020B0604030504040204" pitchFamily="34" charset="0"/>
                  </a:rPr>
                  <a:t>Hosein</a:t>
                </a:r>
                <a:r>
                  <a:rPr lang="en-CA" sz="1800" dirty="0">
                    <a:latin typeface="Verdana" panose="020B0604030504040204" pitchFamily="34" charset="0"/>
                    <a:ea typeface="Verdana" panose="020B0604030504040204" pitchFamily="34" charset="0"/>
                  </a:rPr>
                  <a:t> </a:t>
                </a:r>
                <a:r>
                  <a:rPr lang="en-CA" sz="1800" dirty="0" err="1">
                    <a:latin typeface="Verdana" panose="020B0604030504040204" pitchFamily="34" charset="0"/>
                    <a:ea typeface="Verdana" panose="020B0604030504040204" pitchFamily="34" charset="0"/>
                  </a:rPr>
                  <a:t>Davoodabadi</a:t>
                </a:r>
                <a:r>
                  <a:rPr lang="en-CA" sz="1800" dirty="0">
                    <a:latin typeface="Verdana" panose="020B0604030504040204" pitchFamily="34" charset="0"/>
                    <a:ea typeface="Verdana" panose="020B0604030504040204" pitchFamily="34" charset="0"/>
                  </a:rPr>
                  <a:t> Farahani</a:t>
                </a:r>
                <a:r>
                  <a:rPr lang="en-CA" sz="1800" baseline="30000" dirty="0">
                    <a:latin typeface="Verdana" panose="020B0604030504040204" pitchFamily="34" charset="0"/>
                    <a:ea typeface="Verdana" panose="020B0604030504040204" pitchFamily="34" charset="0"/>
                  </a:rPr>
                  <a:t>1</a:t>
                </a:r>
                <a:endParaRPr lang="en-CA" sz="1800" dirty="0">
                  <a:latin typeface="Verdana" panose="020B0604030504040204" pitchFamily="34" charset="0"/>
                  <a:ea typeface="Verdana" panose="020B0604030504040204" pitchFamily="34" charset="0"/>
                </a:endParaRPr>
              </a:p>
            </p:txBody>
          </p:sp>
        </p:grpSp>
        <p:grpSp>
          <p:nvGrpSpPr>
            <p:cNvPr id="15" name="Group 14">
              <a:extLst>
                <a:ext uri="{FF2B5EF4-FFF2-40B4-BE49-F238E27FC236}">
                  <a16:creationId xmlns:a16="http://schemas.microsoft.com/office/drawing/2014/main" id="{C325B805-CE5E-9547-28EB-2A9A05293E27}"/>
                </a:ext>
              </a:extLst>
            </p:cNvPr>
            <p:cNvGrpSpPr/>
            <p:nvPr/>
          </p:nvGrpSpPr>
          <p:grpSpPr>
            <a:xfrm>
              <a:off x="1020181" y="3884403"/>
              <a:ext cx="4936379" cy="371280"/>
              <a:chOff x="876165" y="3884403"/>
              <a:chExt cx="4936379" cy="371280"/>
            </a:xfrm>
          </p:grpSpPr>
          <p:sp>
            <p:nvSpPr>
              <p:cNvPr id="13" name="TextBox 12">
                <a:extLst>
                  <a:ext uri="{FF2B5EF4-FFF2-40B4-BE49-F238E27FC236}">
                    <a16:creationId xmlns:a16="http://schemas.microsoft.com/office/drawing/2014/main" id="{8F77074A-4084-9513-262D-5C11C66AA9A9}"/>
                  </a:ext>
                </a:extLst>
              </p:cNvPr>
              <p:cNvSpPr txBox="1"/>
              <p:nvPr/>
            </p:nvSpPr>
            <p:spPr>
              <a:xfrm>
                <a:off x="876165" y="3884403"/>
                <a:ext cx="2160240" cy="369332"/>
              </a:xfrm>
              <a:prstGeom prst="rect">
                <a:avLst/>
              </a:prstGeom>
              <a:noFill/>
            </p:spPr>
            <p:txBody>
              <a:bodyPr wrap="square" numCol="1" spcCol="548640" rtlCol="0">
                <a:spAutoFit/>
              </a:bodyPr>
              <a:lstStyle/>
              <a:p>
                <a:pPr algn="ctr"/>
                <a:r>
                  <a:rPr lang="en-US" sz="1800" dirty="0">
                    <a:latin typeface="Verdana" panose="020B0604030504040204" pitchFamily="34" charset="0"/>
                    <a:ea typeface="Verdana" panose="020B0604030504040204" pitchFamily="34" charset="0"/>
                  </a:rPr>
                  <a:t>Terri Zadorsky</a:t>
                </a:r>
                <a:r>
                  <a:rPr lang="en-US" sz="1800" baseline="30000" dirty="0">
                    <a:latin typeface="Verdana" panose="020B0604030504040204" pitchFamily="34" charset="0"/>
                    <a:ea typeface="Verdana" panose="020B0604030504040204" pitchFamily="34" charset="0"/>
                  </a:rPr>
                  <a:t>2</a:t>
                </a:r>
                <a:endParaRPr lang="en-CA" sz="1800"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54C10485-DA3E-B211-7E72-159E167DA08E}"/>
                  </a:ext>
                </a:extLst>
              </p:cNvPr>
              <p:cNvSpPr txBox="1"/>
              <p:nvPr/>
            </p:nvSpPr>
            <p:spPr>
              <a:xfrm>
                <a:off x="3220256" y="3886351"/>
                <a:ext cx="2592288" cy="369332"/>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Roland Sabbagh</a:t>
                </a:r>
                <a:r>
                  <a:rPr lang="en-US" sz="1800" baseline="30000" dirty="0">
                    <a:latin typeface="Verdana" panose="020B0604030504040204" pitchFamily="34" charset="0"/>
                    <a:ea typeface="Verdana" panose="020B0604030504040204" pitchFamily="34" charset="0"/>
                  </a:rPr>
                  <a:t>2,3</a:t>
                </a:r>
                <a:endParaRPr lang="en-CA" sz="1800" dirty="0">
                  <a:latin typeface="Verdana" panose="020B0604030504040204" pitchFamily="34" charset="0"/>
                  <a:ea typeface="Verdana" panose="020B0604030504040204" pitchFamily="34" charset="0"/>
                </a:endParaRPr>
              </a:p>
            </p:txBody>
          </p:sp>
        </p:grpSp>
      </p:grpSp>
      <p:grpSp>
        <p:nvGrpSpPr>
          <p:cNvPr id="28" name="Group 27">
            <a:extLst>
              <a:ext uri="{FF2B5EF4-FFF2-40B4-BE49-F238E27FC236}">
                <a16:creationId xmlns:a16="http://schemas.microsoft.com/office/drawing/2014/main" id="{344BF666-CAE6-6522-F096-4B44B6FE1024}"/>
              </a:ext>
            </a:extLst>
          </p:cNvPr>
          <p:cNvGrpSpPr/>
          <p:nvPr/>
        </p:nvGrpSpPr>
        <p:grpSpPr>
          <a:xfrm>
            <a:off x="1410644" y="5011986"/>
            <a:ext cx="9370711" cy="461665"/>
            <a:chOff x="1355328" y="5283190"/>
            <a:chExt cx="9370711" cy="461665"/>
          </a:xfrm>
        </p:grpSpPr>
        <p:sp>
          <p:nvSpPr>
            <p:cNvPr id="18" name="TextBox 17">
              <a:extLst>
                <a:ext uri="{FF2B5EF4-FFF2-40B4-BE49-F238E27FC236}">
                  <a16:creationId xmlns:a16="http://schemas.microsoft.com/office/drawing/2014/main" id="{57A15322-743C-F6BF-84B4-106B5803D194}"/>
                </a:ext>
              </a:extLst>
            </p:cNvPr>
            <p:cNvSpPr txBox="1"/>
            <p:nvPr/>
          </p:nvSpPr>
          <p:spPr>
            <a:xfrm>
              <a:off x="1355328" y="5283190"/>
              <a:ext cx="3329465" cy="461665"/>
            </a:xfrm>
            <a:prstGeom prst="rect">
              <a:avLst/>
            </a:prstGeom>
            <a:noFill/>
          </p:spPr>
          <p:txBody>
            <a:bodyPr wrap="square" rtlCol="0">
              <a:spAutoFit/>
            </a:bodyPr>
            <a:lstStyle/>
            <a:p>
              <a:r>
                <a:rPr lang="en-US" sz="1200" baseline="30000"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School of Electrical Engineering and Computer Science, University of Ottawa</a:t>
              </a:r>
              <a:endParaRPr lang="en-CA" sz="1200" dirty="0">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5F8A8033-67DF-FCE3-0775-A9BEADCC0A8B}"/>
                </a:ext>
              </a:extLst>
            </p:cNvPr>
            <p:cNvSpPr txBox="1"/>
            <p:nvPr/>
          </p:nvSpPr>
          <p:spPr>
            <a:xfrm>
              <a:off x="5138368" y="5283190"/>
              <a:ext cx="2952328" cy="276999"/>
            </a:xfrm>
            <a:prstGeom prst="rect">
              <a:avLst/>
            </a:prstGeom>
            <a:noFill/>
          </p:spPr>
          <p:txBody>
            <a:bodyPr wrap="square" rtlCol="0">
              <a:spAutoFit/>
            </a:bodyPr>
            <a:lstStyle/>
            <a:p>
              <a:r>
                <a:rPr lang="en-US" sz="1200" baseline="30000"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Orleans Cardiopulmonary Group</a:t>
              </a:r>
              <a:endParaRPr lang="en-CA" sz="1200" dirty="0">
                <a:latin typeface="Verdana" panose="020B0604030504040204" pitchFamily="34" charset="0"/>
                <a:ea typeface="Verdana" panose="020B0604030504040204" pitchFamily="34" charset="0"/>
              </a:endParaRPr>
            </a:p>
          </p:txBody>
        </p:sp>
        <p:sp>
          <p:nvSpPr>
            <p:cNvPr id="27" name="TextBox 26">
              <a:extLst>
                <a:ext uri="{FF2B5EF4-FFF2-40B4-BE49-F238E27FC236}">
                  <a16:creationId xmlns:a16="http://schemas.microsoft.com/office/drawing/2014/main" id="{CAEE279A-2E5D-DE51-41AB-17B75878FE1F}"/>
                </a:ext>
              </a:extLst>
            </p:cNvPr>
            <p:cNvSpPr txBox="1"/>
            <p:nvPr/>
          </p:nvSpPr>
          <p:spPr>
            <a:xfrm>
              <a:off x="8544272" y="5283190"/>
              <a:ext cx="2181767" cy="276999"/>
            </a:xfrm>
            <a:prstGeom prst="rect">
              <a:avLst/>
            </a:prstGeom>
            <a:noFill/>
          </p:spPr>
          <p:txBody>
            <a:bodyPr wrap="square" rtlCol="0">
              <a:spAutoFit/>
            </a:bodyPr>
            <a:lstStyle/>
            <a:p>
              <a:r>
                <a:rPr lang="en-US" sz="1200" baseline="30000" dirty="0">
                  <a:latin typeface="Verdana" panose="020B0604030504040204" pitchFamily="34" charset="0"/>
                  <a:ea typeface="Verdana" panose="020B0604030504040204" pitchFamily="34" charset="0"/>
                </a:rPr>
                <a:t>3</a:t>
              </a:r>
              <a:r>
                <a:rPr lang="en-US" sz="1200" dirty="0">
                  <a:latin typeface="Verdana" panose="020B0604030504040204" pitchFamily="34" charset="0"/>
                  <a:ea typeface="Verdana" panose="020B0604030504040204" pitchFamily="34" charset="0"/>
                </a:rPr>
                <a:t>Montfort Hospital</a:t>
              </a:r>
              <a:endParaRPr lang="en-CA" sz="12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97169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a:xfrm>
            <a:off x="528822" y="517240"/>
            <a:ext cx="10366176" cy="864096"/>
          </a:xfrm>
        </p:spPr>
        <p:txBody>
          <a:bodyPr/>
          <a:lstStyle/>
          <a:p>
            <a:r>
              <a:rPr lang="en-CA" sz="2400" dirty="0"/>
              <a:t>Discussion and conclusion</a:t>
            </a:r>
            <a:endParaRPr lang="en-CA" dirty="0"/>
          </a:p>
        </p:txBody>
      </p:sp>
      <p:sp>
        <p:nvSpPr>
          <p:cNvPr id="3" name="Content Placeholder 2">
            <a:extLst>
              <a:ext uri="{FF2B5EF4-FFF2-40B4-BE49-F238E27FC236}">
                <a16:creationId xmlns:a16="http://schemas.microsoft.com/office/drawing/2014/main" id="{A6D9BB4A-E469-A201-D2E8-C6EDDF16FF21}"/>
              </a:ext>
            </a:extLst>
          </p:cNvPr>
          <p:cNvSpPr>
            <a:spLocks noGrp="1"/>
          </p:cNvSpPr>
          <p:nvPr>
            <p:ph idx="1"/>
          </p:nvPr>
        </p:nvSpPr>
        <p:spPr>
          <a:xfrm>
            <a:off x="546350" y="1548162"/>
            <a:ext cx="10363200" cy="4392488"/>
          </a:xfrm>
        </p:spPr>
        <p:txBody>
          <a:bodyPr/>
          <a:lstStyle/>
          <a:p>
            <a:r>
              <a:rPr lang="en-US" dirty="0"/>
              <a:t>Accuracy of proposed heart rate estimation method is superior to those of the existing methods, suggesting its better suitability to the human neck video scenario </a:t>
            </a:r>
          </a:p>
          <a:p>
            <a:r>
              <a:rPr lang="en-CA" dirty="0"/>
              <a:t>Two out of four outliers correspond to sinus rhythmic cases, indicating the incapacity of the proposed method to identify cardiac activities in cases with visually less obvious pulsation</a:t>
            </a:r>
          </a:p>
          <a:p>
            <a:r>
              <a:rPr lang="en-CA" dirty="0"/>
              <a:t>Two out of four Atrial Fibrillation (AF) cases constitute outliers, indicating the disadvantage of the proposed method on AF cases </a:t>
            </a:r>
          </a:p>
          <a:p>
            <a:r>
              <a:rPr lang="en-CA" dirty="0"/>
              <a:t>Sensitivity of the proposed methods to disrupting motions is unknown due to the lack of data with significant artefacts or camera motion</a:t>
            </a:r>
          </a:p>
          <a:p>
            <a:r>
              <a:rPr lang="en-CA" dirty="0"/>
              <a:t>Manual selection of landmarks for Region of Interest identification is still required; there is possibility for fully automatic HR/RR estimation algorithm in future endeavours </a:t>
            </a:r>
          </a:p>
          <a:p>
            <a:endParaRPr lang="en-CA" dirty="0"/>
          </a:p>
        </p:txBody>
      </p:sp>
      <p:pic>
        <p:nvPicPr>
          <p:cNvPr id="4" name="Picture 3" descr="uOttawa_HOR_WG7.png">
            <a:extLst>
              <a:ext uri="{FF2B5EF4-FFF2-40B4-BE49-F238E27FC236}">
                <a16:creationId xmlns:a16="http://schemas.microsoft.com/office/drawing/2014/main" id="{06B327C1-FF34-7A88-7D8B-F631CE107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spTree>
    <p:extLst>
      <p:ext uri="{BB962C8B-B14F-4D97-AF65-F5344CB8AC3E}">
        <p14:creationId xmlns:p14="http://schemas.microsoft.com/office/powerpoint/2010/main" val="318007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58227-2D43-1D52-22A6-2A913469CE72}"/>
              </a:ext>
            </a:extLst>
          </p:cNvPr>
          <p:cNvPicPr>
            <a:picLocks noChangeAspect="1"/>
          </p:cNvPicPr>
          <p:nvPr/>
        </p:nvPicPr>
        <p:blipFill rotWithShape="1">
          <a:blip r:embed="rId3"/>
          <a:srcRect l="18796" t="11829" r="15675" b="11084"/>
          <a:stretch/>
        </p:blipFill>
        <p:spPr>
          <a:xfrm>
            <a:off x="2855640" y="3832949"/>
            <a:ext cx="1512168" cy="2643303"/>
          </a:xfrm>
          <a:prstGeom prst="rect">
            <a:avLst/>
          </a:prstGeom>
        </p:spPr>
      </p:pic>
      <p:pic>
        <p:nvPicPr>
          <p:cNvPr id="7" name="Picture 6">
            <a:extLst>
              <a:ext uri="{FF2B5EF4-FFF2-40B4-BE49-F238E27FC236}">
                <a16:creationId xmlns:a16="http://schemas.microsoft.com/office/drawing/2014/main" id="{B31AD6B3-9744-A456-5707-26520C3AB035}"/>
              </a:ext>
            </a:extLst>
          </p:cNvPr>
          <p:cNvPicPr>
            <a:picLocks noChangeAspect="1"/>
          </p:cNvPicPr>
          <p:nvPr/>
        </p:nvPicPr>
        <p:blipFill rotWithShape="1">
          <a:blip r:embed="rId4"/>
          <a:srcRect l="20226" t="11674" r="15805" b="11238"/>
          <a:stretch/>
        </p:blipFill>
        <p:spPr>
          <a:xfrm>
            <a:off x="6384032" y="3284984"/>
            <a:ext cx="1112238" cy="1991636"/>
          </a:xfrm>
          <a:prstGeom prst="rect">
            <a:avLst/>
          </a:prstGeom>
        </p:spPr>
      </p:pic>
      <p:pic>
        <p:nvPicPr>
          <p:cNvPr id="9" name="Picture 8">
            <a:extLst>
              <a:ext uri="{FF2B5EF4-FFF2-40B4-BE49-F238E27FC236}">
                <a16:creationId xmlns:a16="http://schemas.microsoft.com/office/drawing/2014/main" id="{BE15BA00-E4E8-6010-9713-84B0D1907EB1}"/>
              </a:ext>
            </a:extLst>
          </p:cNvPr>
          <p:cNvPicPr>
            <a:picLocks noChangeAspect="1"/>
          </p:cNvPicPr>
          <p:nvPr/>
        </p:nvPicPr>
        <p:blipFill rotWithShape="1">
          <a:blip r:embed="rId5"/>
          <a:srcRect l="19525" t="12026" r="15284" b="11325"/>
          <a:stretch/>
        </p:blipFill>
        <p:spPr>
          <a:xfrm>
            <a:off x="2855640" y="908720"/>
            <a:ext cx="1512168" cy="2692396"/>
          </a:xfrm>
          <a:prstGeom prst="rect">
            <a:avLst/>
          </a:prstGeom>
        </p:spPr>
      </p:pic>
      <p:pic>
        <p:nvPicPr>
          <p:cNvPr id="10" name="Picture 9">
            <a:extLst>
              <a:ext uri="{FF2B5EF4-FFF2-40B4-BE49-F238E27FC236}">
                <a16:creationId xmlns:a16="http://schemas.microsoft.com/office/drawing/2014/main" id="{E8187446-36F1-EE87-8768-1258BE228CA4}"/>
              </a:ext>
            </a:extLst>
          </p:cNvPr>
          <p:cNvPicPr>
            <a:picLocks noChangeAspect="1"/>
          </p:cNvPicPr>
          <p:nvPr/>
        </p:nvPicPr>
        <p:blipFill rotWithShape="1">
          <a:blip r:embed="rId3"/>
          <a:srcRect l="18796" t="11829" r="15675" b="11084"/>
          <a:stretch/>
        </p:blipFill>
        <p:spPr>
          <a:xfrm>
            <a:off x="6384032" y="908720"/>
            <a:ext cx="1112238" cy="1944216"/>
          </a:xfrm>
          <a:prstGeom prst="rect">
            <a:avLst/>
          </a:prstGeom>
        </p:spPr>
      </p:pic>
      <p:sp>
        <p:nvSpPr>
          <p:cNvPr id="12" name="Arrow: Right 11">
            <a:extLst>
              <a:ext uri="{FF2B5EF4-FFF2-40B4-BE49-F238E27FC236}">
                <a16:creationId xmlns:a16="http://schemas.microsoft.com/office/drawing/2014/main" id="{7C2D6C04-1891-2E0F-C587-4725A915A52B}"/>
              </a:ext>
            </a:extLst>
          </p:cNvPr>
          <p:cNvSpPr/>
          <p:nvPr/>
        </p:nvSpPr>
        <p:spPr bwMode="auto">
          <a:xfrm rot="5400000">
            <a:off x="3143672" y="3472909"/>
            <a:ext cx="936104" cy="72008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rPr>
              <a:t>blur</a:t>
            </a:r>
            <a:endParaRPr kumimoji="0" lang="en-CA" sz="2400" b="0" i="0" u="none" strike="noStrike" cap="none" normalizeH="0" baseline="0" dirty="0">
              <a:ln>
                <a:noFill/>
              </a:ln>
              <a:solidFill>
                <a:schemeClr val="tx1"/>
              </a:solidFill>
              <a:effectLst/>
              <a:latin typeface="+mn-lt"/>
            </a:endParaRPr>
          </a:p>
        </p:txBody>
      </p:sp>
      <p:pic>
        <p:nvPicPr>
          <p:cNvPr id="14" name="Picture 13">
            <a:extLst>
              <a:ext uri="{FF2B5EF4-FFF2-40B4-BE49-F238E27FC236}">
                <a16:creationId xmlns:a16="http://schemas.microsoft.com/office/drawing/2014/main" id="{37FD4563-AC0A-0B55-41E0-EA8103469499}"/>
              </a:ext>
            </a:extLst>
          </p:cNvPr>
          <p:cNvPicPr>
            <a:picLocks noChangeAspect="1"/>
          </p:cNvPicPr>
          <p:nvPr/>
        </p:nvPicPr>
        <p:blipFill rotWithShape="1">
          <a:blip r:embed="rId6"/>
          <a:srcRect l="3249" r="1"/>
          <a:stretch/>
        </p:blipFill>
        <p:spPr>
          <a:xfrm>
            <a:off x="4367808" y="3050224"/>
            <a:ext cx="420262" cy="1333616"/>
          </a:xfrm>
          <a:prstGeom prst="rect">
            <a:avLst/>
          </a:prstGeom>
        </p:spPr>
      </p:pic>
    </p:spTree>
    <p:extLst>
      <p:ext uri="{BB962C8B-B14F-4D97-AF65-F5344CB8AC3E}">
        <p14:creationId xmlns:p14="http://schemas.microsoft.com/office/powerpoint/2010/main" val="7794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p:txBody>
          <a:bodyPr/>
          <a:lstStyle/>
          <a:p>
            <a:r>
              <a:rPr lang="en-CA" dirty="0"/>
              <a:t>Presentation outline</a:t>
            </a:r>
          </a:p>
        </p:txBody>
      </p:sp>
      <p:sp>
        <p:nvSpPr>
          <p:cNvPr id="3" name="Content Placeholder 2">
            <a:extLst>
              <a:ext uri="{FF2B5EF4-FFF2-40B4-BE49-F238E27FC236}">
                <a16:creationId xmlns:a16="http://schemas.microsoft.com/office/drawing/2014/main" id="{A6D9BB4A-E469-A201-D2E8-C6EDDF16FF21}"/>
              </a:ext>
            </a:extLst>
          </p:cNvPr>
          <p:cNvSpPr>
            <a:spLocks noGrp="1"/>
          </p:cNvSpPr>
          <p:nvPr>
            <p:ph idx="1"/>
          </p:nvPr>
        </p:nvSpPr>
        <p:spPr/>
        <p:txBody>
          <a:bodyPr/>
          <a:lstStyle/>
          <a:p>
            <a:r>
              <a:rPr lang="en-CA" dirty="0"/>
              <a:t>Objective  </a:t>
            </a:r>
          </a:p>
          <a:p>
            <a:r>
              <a:rPr lang="en-CA" dirty="0"/>
              <a:t>Methodology</a:t>
            </a:r>
          </a:p>
          <a:p>
            <a:r>
              <a:rPr lang="en-CA" dirty="0"/>
              <a:t>Dataset</a:t>
            </a:r>
          </a:p>
          <a:p>
            <a:r>
              <a:rPr lang="en-CA" dirty="0"/>
              <a:t>Related works on remote photoplethysmography (</a:t>
            </a:r>
            <a:r>
              <a:rPr lang="en-CA" dirty="0" err="1"/>
              <a:t>rPPG</a:t>
            </a:r>
            <a:r>
              <a:rPr lang="en-CA" dirty="0"/>
              <a:t>)</a:t>
            </a:r>
          </a:p>
          <a:p>
            <a:r>
              <a:rPr lang="en-CA" dirty="0"/>
              <a:t>Results</a:t>
            </a:r>
          </a:p>
          <a:p>
            <a:r>
              <a:rPr lang="en-CA" dirty="0"/>
              <a:t>Discussion and conclusion </a:t>
            </a:r>
          </a:p>
        </p:txBody>
      </p:sp>
      <p:pic>
        <p:nvPicPr>
          <p:cNvPr id="4" name="Picture 3" descr="uOttawa_HOR_WG7.png">
            <a:extLst>
              <a:ext uri="{FF2B5EF4-FFF2-40B4-BE49-F238E27FC236}">
                <a16:creationId xmlns:a16="http://schemas.microsoft.com/office/drawing/2014/main" id="{6A60FEEC-1685-FED4-E400-33D8DE9AA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spTree>
    <p:extLst>
      <p:ext uri="{BB962C8B-B14F-4D97-AF65-F5344CB8AC3E}">
        <p14:creationId xmlns:p14="http://schemas.microsoft.com/office/powerpoint/2010/main" val="136737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a:xfrm>
            <a:off x="550333" y="620687"/>
            <a:ext cx="11090283" cy="1262755"/>
          </a:xfrm>
        </p:spPr>
        <p:txBody>
          <a:bodyPr/>
          <a:lstStyle/>
          <a:p>
            <a:r>
              <a:rPr lang="en-CA" sz="2400" dirty="0"/>
              <a:t>Objective: Heart rate and respiratory rate estimation through cardiac and respiratory activities of carotid artery and jugular veins</a:t>
            </a:r>
          </a:p>
        </p:txBody>
      </p:sp>
      <p:pic>
        <p:nvPicPr>
          <p:cNvPr id="4" name="Picture 3" descr="uOttawa_HOR_WG7.png">
            <a:extLst>
              <a:ext uri="{FF2B5EF4-FFF2-40B4-BE49-F238E27FC236}">
                <a16:creationId xmlns:a16="http://schemas.microsoft.com/office/drawing/2014/main" id="{D0B83992-815B-F8B0-F03C-9E5DAEF70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pic>
        <p:nvPicPr>
          <p:cNvPr id="1026" name="Picture 2" descr="Veins of the Neck, Head, and Face, and Their Branches">
            <a:extLst>
              <a:ext uri="{FF2B5EF4-FFF2-40B4-BE49-F238E27FC236}">
                <a16:creationId xmlns:a16="http://schemas.microsoft.com/office/drawing/2014/main" id="{44B596F5-854E-C1F5-F8D6-281C328A6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599" y="1826250"/>
            <a:ext cx="2362475" cy="2812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Gray507">
            <a:extLst>
              <a:ext uri="{FF2B5EF4-FFF2-40B4-BE49-F238E27FC236}">
                <a16:creationId xmlns:a16="http://schemas.microsoft.com/office/drawing/2014/main" id="{1C4148A4-8723-74B9-0914-87E78A4BE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745" y="1985271"/>
            <a:ext cx="2404688" cy="26534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9B03D5-B22B-3A2A-04E4-46BE8C6D938A}"/>
              </a:ext>
            </a:extLst>
          </p:cNvPr>
          <p:cNvSpPr txBox="1"/>
          <p:nvPr/>
        </p:nvSpPr>
        <p:spPr>
          <a:xfrm>
            <a:off x="1233231" y="4966830"/>
            <a:ext cx="2342210" cy="1384995"/>
          </a:xfrm>
          <a:prstGeom prst="rect">
            <a:avLst/>
          </a:prstGeom>
          <a:noFill/>
        </p:spPr>
        <p:txBody>
          <a:bodyPr wrap="square" rtlCol="0">
            <a:spAutoFit/>
          </a:bodyPr>
          <a:lstStyle/>
          <a:p>
            <a:r>
              <a:rPr lang="en-CA" sz="1200" dirty="0">
                <a:latin typeface="Verdana" panose="020B0604030504040204" pitchFamily="34" charset="0"/>
                <a:ea typeface="Verdana" panose="020B0604030504040204" pitchFamily="34" charset="0"/>
              </a:rPr>
              <a:t>Arteries of the Head and Neck, External Carotid, Internal Jugular Vein, External Maxillary, Henry Vandyke Carter, Public Domain, via Wikimedia Commons</a:t>
            </a:r>
          </a:p>
        </p:txBody>
      </p:sp>
      <p:sp>
        <p:nvSpPr>
          <p:cNvPr id="9" name="TextBox 8">
            <a:extLst>
              <a:ext uri="{FF2B5EF4-FFF2-40B4-BE49-F238E27FC236}">
                <a16:creationId xmlns:a16="http://schemas.microsoft.com/office/drawing/2014/main" id="{399434DB-C1D7-78B4-5948-22C6F7A17A65}"/>
              </a:ext>
            </a:extLst>
          </p:cNvPr>
          <p:cNvSpPr txBox="1"/>
          <p:nvPr/>
        </p:nvSpPr>
        <p:spPr>
          <a:xfrm>
            <a:off x="3943692" y="4831572"/>
            <a:ext cx="2824290" cy="1569660"/>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Veins of the Neck, Head, and Face, and Their Branches. Illustration of the veins of the neck, head, and face, and their branches, including the external and internal jugular vein. Henry Vandyke Carter, Public Domain, via Wikimedia Commons</a:t>
            </a:r>
            <a:endParaRPr lang="en-CA" sz="1200"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EFAA74A6-6AD7-5123-3607-53D32DC3DCF0}"/>
              </a:ext>
            </a:extLst>
          </p:cNvPr>
          <p:cNvPicPr>
            <a:picLocks noChangeAspect="1"/>
          </p:cNvPicPr>
          <p:nvPr/>
        </p:nvPicPr>
        <p:blipFill>
          <a:blip r:embed="rId6"/>
          <a:stretch>
            <a:fillRect/>
          </a:stretch>
        </p:blipFill>
        <p:spPr>
          <a:xfrm>
            <a:off x="7295754" y="2005839"/>
            <a:ext cx="3711262" cy="2613887"/>
          </a:xfrm>
          <a:prstGeom prst="rect">
            <a:avLst/>
          </a:prstGeom>
        </p:spPr>
      </p:pic>
      <p:sp>
        <p:nvSpPr>
          <p:cNvPr id="7" name="TextBox 6">
            <a:extLst>
              <a:ext uri="{FF2B5EF4-FFF2-40B4-BE49-F238E27FC236}">
                <a16:creationId xmlns:a16="http://schemas.microsoft.com/office/drawing/2014/main" id="{39269809-D0DE-6B67-583A-7E76258AC0A6}"/>
              </a:ext>
            </a:extLst>
          </p:cNvPr>
          <p:cNvSpPr txBox="1"/>
          <p:nvPr/>
        </p:nvSpPr>
        <p:spPr>
          <a:xfrm>
            <a:off x="7295754" y="4725932"/>
            <a:ext cx="3793421" cy="1569660"/>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Demonstration of measuring the Jugular Venous Pressure (JVP) with regard to the sternal angle of Louis [1]. The JVP can be used as a non-invasive alternative of the right atrial pressure. </a:t>
            </a:r>
            <a:endParaRPr lang="en-CA" sz="16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E2766D94-9DA4-BC64-9E2E-8D8ADF247D67}"/>
              </a:ext>
            </a:extLst>
          </p:cNvPr>
          <p:cNvSpPr txBox="1"/>
          <p:nvPr/>
        </p:nvSpPr>
        <p:spPr>
          <a:xfrm>
            <a:off x="-526" y="6612212"/>
            <a:ext cx="12192000" cy="246221"/>
          </a:xfrm>
          <a:prstGeom prst="rect">
            <a:avLst/>
          </a:prstGeom>
          <a:noFill/>
        </p:spPr>
        <p:txBody>
          <a:bodyPr wrap="square" rtlCol="0">
            <a:spAutoFit/>
          </a:bodyPr>
          <a:lstStyle/>
          <a:p>
            <a:pPr algn="l"/>
            <a:r>
              <a:rPr lang="en-US" sz="1000" b="0" i="0" u="none" strike="noStrike" baseline="0" dirty="0">
                <a:latin typeface="Verdana" panose="020B0604030504040204" pitchFamily="34" charset="0"/>
                <a:ea typeface="Verdana" panose="020B0604030504040204" pitchFamily="34" charset="0"/>
              </a:rPr>
              <a:t>[1] M. M. </a:t>
            </a:r>
            <a:r>
              <a:rPr lang="en-US" sz="1000" b="0" i="0" u="none" strike="noStrike" baseline="0" dirty="0" err="1">
                <a:latin typeface="Verdana" panose="020B0604030504040204" pitchFamily="34" charset="0"/>
                <a:ea typeface="Verdana" panose="020B0604030504040204" pitchFamily="34" charset="0"/>
              </a:rPr>
              <a:t>Applefeld</a:t>
            </a:r>
            <a:r>
              <a:rPr lang="en-US" sz="1000" b="0" i="0" u="none" strike="noStrike" baseline="0" dirty="0">
                <a:latin typeface="Verdana" panose="020B0604030504040204" pitchFamily="34" charset="0"/>
                <a:ea typeface="Verdana" panose="020B0604030504040204" pitchFamily="34" charset="0"/>
              </a:rPr>
              <a:t>, “The jugular venous pressure and pulse contour,” in Clinical Methods: The History, Physical, and Laboratory Examinations. </a:t>
            </a:r>
            <a:r>
              <a:rPr lang="en-CA" sz="1000" b="0" i="0" u="none" strike="noStrike" baseline="0" dirty="0">
                <a:latin typeface="Verdana" panose="020B0604030504040204" pitchFamily="34" charset="0"/>
                <a:ea typeface="Verdana" panose="020B0604030504040204" pitchFamily="34" charset="0"/>
              </a:rPr>
              <a:t>Boston: Butterworths, 1990.</a:t>
            </a:r>
            <a:endParaRPr lang="en-CA"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876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Ottawa_HOR_WG7.png">
            <a:extLst>
              <a:ext uri="{FF2B5EF4-FFF2-40B4-BE49-F238E27FC236}">
                <a16:creationId xmlns:a16="http://schemas.microsoft.com/office/drawing/2014/main" id="{D0B83992-815B-F8B0-F03C-9E5DAEF70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sp>
        <p:nvSpPr>
          <p:cNvPr id="10" name="TextBox 9">
            <a:extLst>
              <a:ext uri="{FF2B5EF4-FFF2-40B4-BE49-F238E27FC236}">
                <a16:creationId xmlns:a16="http://schemas.microsoft.com/office/drawing/2014/main" id="{52D42BD1-FEEF-3A38-7A07-60CFE7CF106E}"/>
              </a:ext>
            </a:extLst>
          </p:cNvPr>
          <p:cNvSpPr txBox="1"/>
          <p:nvPr/>
        </p:nvSpPr>
        <p:spPr>
          <a:xfrm>
            <a:off x="5580708" y="5263500"/>
            <a:ext cx="5351834" cy="1384995"/>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On the left: An RGB video of the neck recorded from the right lateral perspective. On the right: red and blue signals illustrate cardiac signals extracted from the pixels with corresponding colors respectively, whereas green signals illustrate the respiratory signals extracted from the same pixels. </a:t>
            </a:r>
            <a:endParaRPr lang="en-CA" sz="1400" dirty="0">
              <a:latin typeface="Verdana" panose="020B0604030504040204" pitchFamily="34" charset="0"/>
              <a:ea typeface="Verdana" panose="020B0604030504040204" pitchFamily="34" charset="0"/>
            </a:endParaRPr>
          </a:p>
        </p:txBody>
      </p:sp>
      <p:pic>
        <p:nvPicPr>
          <p:cNvPr id="3" name="GDrolet_tan_s2_25s_blur_demo_resp">
            <a:hlinkClick r:id="" action="ppaction://media"/>
            <a:extLst>
              <a:ext uri="{FF2B5EF4-FFF2-40B4-BE49-F238E27FC236}">
                <a16:creationId xmlns:a16="http://schemas.microsoft.com/office/drawing/2014/main" id="{16C46E22-4757-167A-72C9-E9367B4C4E1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86326" y="1883962"/>
            <a:ext cx="6048672" cy="3379538"/>
          </a:xfrm>
          <a:prstGeom prst="rect">
            <a:avLst/>
          </a:prstGeom>
        </p:spPr>
      </p:pic>
      <p:sp>
        <p:nvSpPr>
          <p:cNvPr id="5" name="TextBox 4">
            <a:extLst>
              <a:ext uri="{FF2B5EF4-FFF2-40B4-BE49-F238E27FC236}">
                <a16:creationId xmlns:a16="http://schemas.microsoft.com/office/drawing/2014/main" id="{B6A53F58-A539-8D30-AF3F-72A1E9B621BD}"/>
              </a:ext>
            </a:extLst>
          </p:cNvPr>
          <p:cNvSpPr txBox="1"/>
          <p:nvPr/>
        </p:nvSpPr>
        <p:spPr>
          <a:xfrm>
            <a:off x="550333" y="1938312"/>
            <a:ext cx="4321531" cy="4154984"/>
          </a:xfrm>
          <a:prstGeom prst="rect">
            <a:avLst/>
          </a:prstGeom>
          <a:noFill/>
        </p:spPr>
        <p:txBody>
          <a:bodyPr wrap="square" rtlCol="0">
            <a:spAutoFit/>
          </a:bodyPr>
          <a:lstStyle/>
          <a:p>
            <a:pPr>
              <a:spcAft>
                <a:spcPts val="1200"/>
              </a:spcAft>
            </a:pPr>
            <a:r>
              <a:rPr lang="en-US" sz="1800" dirty="0">
                <a:latin typeface="Verdana" panose="020B0604030504040204" pitchFamily="34" charset="0"/>
                <a:ea typeface="Verdana" panose="020B0604030504040204" pitchFamily="34" charset="0"/>
              </a:rPr>
              <a:t>Novelties of this study:</a:t>
            </a:r>
          </a:p>
          <a:p>
            <a:pPr marL="342900" indent="-342900">
              <a:spcAft>
                <a:spcPts val="1200"/>
              </a:spcAft>
              <a:buFont typeface="Arial" panose="020B0604020202020204" pitchFamily="34" charset="0"/>
              <a:buChar char="•"/>
            </a:pPr>
            <a:r>
              <a:rPr lang="en-US" sz="1800" dirty="0">
                <a:latin typeface="Verdana" panose="020B0604030504040204" pitchFamily="34" charset="0"/>
                <a:ea typeface="Verdana" panose="020B0604030504040204" pitchFamily="34" charset="0"/>
              </a:rPr>
              <a:t>The data collection does not require special imaging equipment and lighting</a:t>
            </a:r>
          </a:p>
          <a:p>
            <a:pPr marL="342900" indent="-342900">
              <a:spcAft>
                <a:spcPts val="1200"/>
              </a:spcAft>
              <a:buFont typeface="Arial" panose="020B0604020202020204" pitchFamily="34" charset="0"/>
              <a:buChar char="•"/>
            </a:pPr>
            <a:r>
              <a:rPr lang="en-US" sz="1800" dirty="0">
                <a:latin typeface="Verdana" panose="020B0604030504040204" pitchFamily="34" charset="0"/>
                <a:ea typeface="Verdana" panose="020B0604030504040204" pitchFamily="34" charset="0"/>
              </a:rPr>
              <a:t>The subjects include cardiac patients from the clinic and not healthy students as it is commonly the case</a:t>
            </a:r>
          </a:p>
          <a:p>
            <a:pPr marL="342900" indent="-342900">
              <a:spcAft>
                <a:spcPts val="1200"/>
              </a:spcAft>
              <a:buFont typeface="Arial" panose="020B0604020202020204" pitchFamily="34" charset="0"/>
              <a:buChar char="•"/>
            </a:pPr>
            <a:r>
              <a:rPr lang="en-US" sz="1800" dirty="0">
                <a:latin typeface="Verdana" panose="020B0604030504040204" pitchFamily="34" charset="0"/>
                <a:ea typeface="Verdana" panose="020B0604030504040204" pitchFamily="34" charset="0"/>
              </a:rPr>
              <a:t>Exploiting the spatial </a:t>
            </a:r>
            <a:r>
              <a:rPr lang="en-US" sz="1800" dirty="0" err="1">
                <a:latin typeface="Verdana" panose="020B0604030504040204" pitchFamily="34" charset="0"/>
                <a:ea typeface="Verdana" panose="020B0604030504040204" pitchFamily="34" charset="0"/>
              </a:rPr>
              <a:t>distritubion</a:t>
            </a:r>
            <a:r>
              <a:rPr lang="en-US" sz="1800" dirty="0">
                <a:latin typeface="Verdana" panose="020B0604030504040204" pitchFamily="34" charset="0"/>
                <a:ea typeface="Verdana" panose="020B0604030504040204" pitchFamily="34" charset="0"/>
              </a:rPr>
              <a:t> of blood vessels underlying neck skin by dividing the neck area into sub-segments for increased accuracy of HR</a:t>
            </a:r>
            <a:endParaRPr lang="en-CA" sz="1800" dirty="0">
              <a:latin typeface="Verdana" panose="020B0604030504040204" pitchFamily="34" charset="0"/>
              <a:ea typeface="Verdana" panose="020B0604030504040204" pitchFamily="34" charset="0"/>
            </a:endParaRPr>
          </a:p>
        </p:txBody>
      </p:sp>
      <p:sp>
        <p:nvSpPr>
          <p:cNvPr id="13" name="Title 1">
            <a:extLst>
              <a:ext uri="{FF2B5EF4-FFF2-40B4-BE49-F238E27FC236}">
                <a16:creationId xmlns:a16="http://schemas.microsoft.com/office/drawing/2014/main" id="{E07FF309-10E4-2E50-597F-B8F509C8B13D}"/>
              </a:ext>
            </a:extLst>
          </p:cNvPr>
          <p:cNvSpPr>
            <a:spLocks noGrp="1"/>
          </p:cNvSpPr>
          <p:nvPr>
            <p:ph type="title"/>
          </p:nvPr>
        </p:nvSpPr>
        <p:spPr>
          <a:xfrm>
            <a:off x="550333" y="620687"/>
            <a:ext cx="11090283" cy="1262755"/>
          </a:xfrm>
        </p:spPr>
        <p:txBody>
          <a:bodyPr/>
          <a:lstStyle/>
          <a:p>
            <a:r>
              <a:rPr lang="en-CA" sz="2400" dirty="0"/>
              <a:t>Objective: Heart rate and respiratory rate estimation through cardiac and respiratory activities of carotid artery and jugular veins</a:t>
            </a:r>
          </a:p>
        </p:txBody>
      </p:sp>
    </p:spTree>
    <p:extLst>
      <p:ext uri="{BB962C8B-B14F-4D97-AF65-F5344CB8AC3E}">
        <p14:creationId xmlns:p14="http://schemas.microsoft.com/office/powerpoint/2010/main" val="134316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09018ECA-207F-FBD1-AD0D-F888C60062A3}"/>
              </a:ext>
            </a:extLst>
          </p:cNvPr>
          <p:cNvPicPr>
            <a:picLocks noChangeAspect="1"/>
          </p:cNvPicPr>
          <p:nvPr/>
        </p:nvPicPr>
        <p:blipFill rotWithShape="1">
          <a:blip r:embed="rId3"/>
          <a:srcRect l="23770" t="12201" r="22451" b="11166"/>
          <a:stretch/>
        </p:blipFill>
        <p:spPr>
          <a:xfrm>
            <a:off x="123716" y="2200488"/>
            <a:ext cx="1476164" cy="2629356"/>
          </a:xfrm>
          <a:prstGeom prst="rect">
            <a:avLst/>
          </a:prstGeom>
        </p:spPr>
      </p:pic>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a:xfrm>
            <a:off x="555955" y="472569"/>
            <a:ext cx="10366176" cy="864096"/>
          </a:xfrm>
        </p:spPr>
        <p:txBody>
          <a:bodyPr/>
          <a:lstStyle/>
          <a:p>
            <a:r>
              <a:rPr lang="en-US" sz="2400" dirty="0"/>
              <a:t>Methodology</a:t>
            </a:r>
            <a:endParaRPr lang="en-CA" sz="2400" dirty="0"/>
          </a:p>
        </p:txBody>
      </p:sp>
      <p:sp>
        <p:nvSpPr>
          <p:cNvPr id="3" name="Content Placeholder 2">
            <a:extLst>
              <a:ext uri="{FF2B5EF4-FFF2-40B4-BE49-F238E27FC236}">
                <a16:creationId xmlns:a16="http://schemas.microsoft.com/office/drawing/2014/main" id="{A6D9BB4A-E469-A201-D2E8-C6EDDF16FF21}"/>
              </a:ext>
            </a:extLst>
          </p:cNvPr>
          <p:cNvSpPr>
            <a:spLocks noGrp="1"/>
          </p:cNvSpPr>
          <p:nvPr>
            <p:ph idx="1"/>
          </p:nvPr>
        </p:nvSpPr>
        <p:spPr/>
        <p:txBody>
          <a:bodyPr/>
          <a:lstStyle/>
          <a:p>
            <a:pPr marL="0" indent="0">
              <a:buNone/>
            </a:pPr>
            <a:endParaRPr lang="en-US" dirty="0"/>
          </a:p>
          <a:p>
            <a:endParaRPr lang="en-CA" dirty="0"/>
          </a:p>
        </p:txBody>
      </p:sp>
      <p:pic>
        <p:nvPicPr>
          <p:cNvPr id="6" name="Picture 5" descr="uOttawa_HOR_WG7.png">
            <a:extLst>
              <a:ext uri="{FF2B5EF4-FFF2-40B4-BE49-F238E27FC236}">
                <a16:creationId xmlns:a16="http://schemas.microsoft.com/office/drawing/2014/main" id="{CA48AAF1-735D-ECF7-DF45-DCDD3E52E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sp>
        <p:nvSpPr>
          <p:cNvPr id="24" name="Rectangle 23">
            <a:extLst>
              <a:ext uri="{FF2B5EF4-FFF2-40B4-BE49-F238E27FC236}">
                <a16:creationId xmlns:a16="http://schemas.microsoft.com/office/drawing/2014/main" id="{98D68559-1EDA-E9C4-B21A-B0AC7142150B}"/>
              </a:ext>
            </a:extLst>
          </p:cNvPr>
          <p:cNvSpPr/>
          <p:nvPr/>
        </p:nvSpPr>
        <p:spPr bwMode="auto">
          <a:xfrm>
            <a:off x="603735" y="3514634"/>
            <a:ext cx="930881" cy="115212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10" charset="0"/>
            </a:endParaRPr>
          </a:p>
        </p:txBody>
      </p:sp>
      <mc:AlternateContent xmlns:mc="http://schemas.openxmlformats.org/markup-compatibility/2006" xmlns:p14="http://schemas.microsoft.com/office/powerpoint/2010/main">
        <mc:Choice Requires="p14">
          <p:contentPart p14:bwMode="auto" r:id="rId5">
            <p14:nvContentPartPr>
              <p14:cNvPr id="58" name="Ink 57">
                <a:extLst>
                  <a:ext uri="{FF2B5EF4-FFF2-40B4-BE49-F238E27FC236}">
                    <a16:creationId xmlns:a16="http://schemas.microsoft.com/office/drawing/2014/main" id="{62D7C167-4189-CB1A-89FB-98210FC5B9A0}"/>
                  </a:ext>
                </a:extLst>
              </p14:cNvPr>
              <p14:cNvContentPartPr/>
              <p14:nvPr/>
            </p14:nvContentPartPr>
            <p14:xfrm>
              <a:off x="600313" y="3512027"/>
              <a:ext cx="360" cy="360"/>
            </p14:xfrm>
          </p:contentPart>
        </mc:Choice>
        <mc:Fallback xmlns="">
          <p:pic>
            <p:nvPicPr>
              <p:cNvPr id="58" name="Ink 57">
                <a:extLst>
                  <a:ext uri="{FF2B5EF4-FFF2-40B4-BE49-F238E27FC236}">
                    <a16:creationId xmlns:a16="http://schemas.microsoft.com/office/drawing/2014/main" id="{62D7C167-4189-CB1A-89FB-98210FC5B9A0}"/>
                  </a:ext>
                </a:extLst>
              </p:cNvPr>
              <p:cNvPicPr/>
              <p:nvPr/>
            </p:nvPicPr>
            <p:blipFill>
              <a:blip r:embed="rId6"/>
              <a:stretch>
                <a:fillRect/>
              </a:stretch>
            </p:blipFill>
            <p:spPr>
              <a:xfrm>
                <a:off x="537313" y="344902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9" name="Ink 58">
                <a:extLst>
                  <a:ext uri="{FF2B5EF4-FFF2-40B4-BE49-F238E27FC236}">
                    <a16:creationId xmlns:a16="http://schemas.microsoft.com/office/drawing/2014/main" id="{AB6A0B58-6691-B5EB-D6B4-FBA6CC14780A}"/>
                  </a:ext>
                </a:extLst>
              </p14:cNvPr>
              <p14:cNvContentPartPr/>
              <p14:nvPr/>
            </p14:nvContentPartPr>
            <p14:xfrm>
              <a:off x="1534616" y="4666187"/>
              <a:ext cx="360" cy="360"/>
            </p14:xfrm>
          </p:contentPart>
        </mc:Choice>
        <mc:Fallback xmlns="">
          <p:pic>
            <p:nvPicPr>
              <p:cNvPr id="59" name="Ink 58">
                <a:extLst>
                  <a:ext uri="{FF2B5EF4-FFF2-40B4-BE49-F238E27FC236}">
                    <a16:creationId xmlns:a16="http://schemas.microsoft.com/office/drawing/2014/main" id="{AB6A0B58-6691-B5EB-D6B4-FBA6CC14780A}"/>
                  </a:ext>
                </a:extLst>
              </p:cNvPr>
              <p:cNvPicPr/>
              <p:nvPr/>
            </p:nvPicPr>
            <p:blipFill>
              <a:blip r:embed="rId6"/>
              <a:stretch>
                <a:fillRect/>
              </a:stretch>
            </p:blipFill>
            <p:spPr>
              <a:xfrm>
                <a:off x="1471616" y="4603187"/>
                <a:ext cx="126000" cy="126000"/>
              </a:xfrm>
              <a:prstGeom prst="rect">
                <a:avLst/>
              </a:prstGeom>
            </p:spPr>
          </p:pic>
        </mc:Fallback>
      </mc:AlternateContent>
      <p:sp>
        <p:nvSpPr>
          <p:cNvPr id="66" name="TextBox 65">
            <a:extLst>
              <a:ext uri="{FF2B5EF4-FFF2-40B4-BE49-F238E27FC236}">
                <a16:creationId xmlns:a16="http://schemas.microsoft.com/office/drawing/2014/main" id="{33311A81-76A9-92F6-5CC0-582E98B90494}"/>
              </a:ext>
            </a:extLst>
          </p:cNvPr>
          <p:cNvSpPr txBox="1"/>
          <p:nvPr/>
        </p:nvSpPr>
        <p:spPr>
          <a:xfrm flipV="1">
            <a:off x="2006978" y="1498960"/>
            <a:ext cx="430887" cy="4026134"/>
          </a:xfrm>
          <a:prstGeom prst="rect">
            <a:avLst/>
          </a:prstGeom>
        </p:spPr>
        <p:style>
          <a:lnRef idx="2">
            <a:schemeClr val="accent4"/>
          </a:lnRef>
          <a:fillRef idx="1">
            <a:schemeClr val="lt1"/>
          </a:fillRef>
          <a:effectRef idx="0">
            <a:schemeClr val="accent4"/>
          </a:effectRef>
          <a:fontRef idx="minor">
            <a:schemeClr val="dk1"/>
          </a:fontRef>
        </p:style>
        <p:txBody>
          <a:bodyPr vert="eaVert" wrap="square" rtlCol="0">
            <a:spAutoFit/>
          </a:bodyPr>
          <a:lstStyle/>
          <a:p>
            <a:pPr algn="ctr"/>
            <a:r>
              <a:rPr lang="en-US" sz="1600" dirty="0"/>
              <a:t>Multiscale analysis via Laplacian pyramid</a:t>
            </a:r>
            <a:endParaRPr lang="en-CA" sz="1600" dirty="0"/>
          </a:p>
        </p:txBody>
      </p:sp>
      <p:pic>
        <p:nvPicPr>
          <p:cNvPr id="68" name="Picture 67">
            <a:extLst>
              <a:ext uri="{FF2B5EF4-FFF2-40B4-BE49-F238E27FC236}">
                <a16:creationId xmlns:a16="http://schemas.microsoft.com/office/drawing/2014/main" id="{204053EF-3015-B3FD-08BB-C44111F804AF}"/>
              </a:ext>
            </a:extLst>
          </p:cNvPr>
          <p:cNvPicPr>
            <a:picLocks noChangeAspect="1"/>
          </p:cNvPicPr>
          <p:nvPr/>
        </p:nvPicPr>
        <p:blipFill rotWithShape="1">
          <a:blip r:embed="rId8"/>
          <a:srcRect l="8003" t="9394" r="9121"/>
          <a:stretch/>
        </p:blipFill>
        <p:spPr>
          <a:xfrm>
            <a:off x="2681249" y="3106037"/>
            <a:ext cx="1782484" cy="811979"/>
          </a:xfrm>
          <a:prstGeom prst="rect">
            <a:avLst/>
          </a:prstGeom>
        </p:spPr>
      </p:pic>
      <p:sp>
        <p:nvSpPr>
          <p:cNvPr id="71" name="TextBox 70">
            <a:extLst>
              <a:ext uri="{FF2B5EF4-FFF2-40B4-BE49-F238E27FC236}">
                <a16:creationId xmlns:a16="http://schemas.microsoft.com/office/drawing/2014/main" id="{1DAD55D0-F6D7-2ED4-3CEB-579F5038B860}"/>
              </a:ext>
            </a:extLst>
          </p:cNvPr>
          <p:cNvSpPr txBox="1"/>
          <p:nvPr/>
        </p:nvSpPr>
        <p:spPr>
          <a:xfrm>
            <a:off x="123716" y="4849763"/>
            <a:ext cx="1559316"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Pre-processing</a:t>
            </a:r>
            <a:endParaRPr lang="en-CA" sz="1400" dirty="0">
              <a:latin typeface="Verdana" panose="020B0604030504040204" pitchFamily="34" charset="0"/>
              <a:ea typeface="Verdana" panose="020B0604030504040204" pitchFamily="34" charset="0"/>
            </a:endParaRPr>
          </a:p>
        </p:txBody>
      </p:sp>
      <p:sp>
        <p:nvSpPr>
          <p:cNvPr id="72" name="TextBox 71">
            <a:extLst>
              <a:ext uri="{FF2B5EF4-FFF2-40B4-BE49-F238E27FC236}">
                <a16:creationId xmlns:a16="http://schemas.microsoft.com/office/drawing/2014/main" id="{07605EB5-D0FE-A6F2-39AD-FB36174BF05C}"/>
              </a:ext>
            </a:extLst>
          </p:cNvPr>
          <p:cNvSpPr txBox="1"/>
          <p:nvPr/>
        </p:nvSpPr>
        <p:spPr>
          <a:xfrm>
            <a:off x="2761811" y="4849763"/>
            <a:ext cx="1782484" cy="523220"/>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Acquisition of temporal signal</a:t>
            </a:r>
            <a:endParaRPr lang="en-CA" sz="1400" dirty="0">
              <a:latin typeface="Verdana" panose="020B0604030504040204" pitchFamily="34" charset="0"/>
              <a:ea typeface="Verdana" panose="020B0604030504040204" pitchFamily="34" charset="0"/>
            </a:endParaRPr>
          </a:p>
        </p:txBody>
      </p:sp>
      <p:cxnSp>
        <p:nvCxnSpPr>
          <p:cNvPr id="74" name="Straight Arrow Connector 73">
            <a:extLst>
              <a:ext uri="{FF2B5EF4-FFF2-40B4-BE49-F238E27FC236}">
                <a16:creationId xmlns:a16="http://schemas.microsoft.com/office/drawing/2014/main" id="{30661199-E90B-B2CF-9F47-3A46DA726DAF}"/>
              </a:ext>
            </a:extLst>
          </p:cNvPr>
          <p:cNvCxnSpPr>
            <a:cxnSpLocks/>
            <a:endCxn id="66" idx="1"/>
          </p:cNvCxnSpPr>
          <p:nvPr/>
        </p:nvCxnSpPr>
        <p:spPr bwMode="auto">
          <a:xfrm>
            <a:off x="1599880" y="3512027"/>
            <a:ext cx="40709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7" name="Straight Arrow Connector 76">
            <a:extLst>
              <a:ext uri="{FF2B5EF4-FFF2-40B4-BE49-F238E27FC236}">
                <a16:creationId xmlns:a16="http://schemas.microsoft.com/office/drawing/2014/main" id="{2310CA49-6141-7ED7-24EE-F5085586D95C}"/>
              </a:ext>
            </a:extLst>
          </p:cNvPr>
          <p:cNvCxnSpPr>
            <a:cxnSpLocks/>
            <a:stCxn id="66" idx="3"/>
            <a:endCxn id="68" idx="1"/>
          </p:cNvCxnSpPr>
          <p:nvPr/>
        </p:nvCxnSpPr>
        <p:spPr bwMode="auto">
          <a:xfrm>
            <a:off x="2437865" y="3512027"/>
            <a:ext cx="24338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9" name="Connector: Elbow 78">
            <a:extLst>
              <a:ext uri="{FF2B5EF4-FFF2-40B4-BE49-F238E27FC236}">
                <a16:creationId xmlns:a16="http://schemas.microsoft.com/office/drawing/2014/main" id="{2F7614BE-BC27-627F-0C3B-90D437209B26}"/>
              </a:ext>
            </a:extLst>
          </p:cNvPr>
          <p:cNvCxnSpPr>
            <a:cxnSpLocks/>
            <a:stCxn id="68" idx="3"/>
            <a:endCxn id="81" idx="1"/>
          </p:cNvCxnSpPr>
          <p:nvPr/>
        </p:nvCxnSpPr>
        <p:spPr bwMode="auto">
          <a:xfrm flipV="1">
            <a:off x="4463733" y="1691945"/>
            <a:ext cx="653707" cy="1820082"/>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pic>
        <p:nvPicPr>
          <p:cNvPr id="81" name="Picture 80">
            <a:extLst>
              <a:ext uri="{FF2B5EF4-FFF2-40B4-BE49-F238E27FC236}">
                <a16:creationId xmlns:a16="http://schemas.microsoft.com/office/drawing/2014/main" id="{56590F36-4064-B658-8C4A-A015C36DE8E0}"/>
              </a:ext>
            </a:extLst>
          </p:cNvPr>
          <p:cNvPicPr>
            <a:picLocks noChangeAspect="1"/>
          </p:cNvPicPr>
          <p:nvPr/>
        </p:nvPicPr>
        <p:blipFill rotWithShape="1">
          <a:blip r:embed="rId9"/>
          <a:srcRect l="24577" t="12201" r="21611" b="11151"/>
          <a:stretch/>
        </p:blipFill>
        <p:spPr>
          <a:xfrm>
            <a:off x="5117440" y="359169"/>
            <a:ext cx="1497091" cy="2665552"/>
          </a:xfrm>
          <a:prstGeom prst="rect">
            <a:avLst/>
          </a:prstGeom>
        </p:spPr>
      </p:pic>
      <p:sp>
        <p:nvSpPr>
          <p:cNvPr id="82" name="Rectangle 81">
            <a:extLst>
              <a:ext uri="{FF2B5EF4-FFF2-40B4-BE49-F238E27FC236}">
                <a16:creationId xmlns:a16="http://schemas.microsoft.com/office/drawing/2014/main" id="{5D57FC84-953F-6216-A783-6CFB4E519E3A}"/>
              </a:ext>
            </a:extLst>
          </p:cNvPr>
          <p:cNvSpPr/>
          <p:nvPr/>
        </p:nvSpPr>
        <p:spPr bwMode="auto">
          <a:xfrm>
            <a:off x="5576730" y="1695390"/>
            <a:ext cx="930881" cy="115212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10" charset="0"/>
            </a:endParaRPr>
          </a:p>
        </p:txBody>
      </p:sp>
      <mc:AlternateContent xmlns:mc="http://schemas.openxmlformats.org/markup-compatibility/2006" xmlns:p14="http://schemas.microsoft.com/office/powerpoint/2010/main">
        <mc:Choice Requires="p14">
          <p:contentPart p14:bwMode="auto" r:id="rId10">
            <p14:nvContentPartPr>
              <p14:cNvPr id="83" name="Ink 82">
                <a:extLst>
                  <a:ext uri="{FF2B5EF4-FFF2-40B4-BE49-F238E27FC236}">
                    <a16:creationId xmlns:a16="http://schemas.microsoft.com/office/drawing/2014/main" id="{B0BFB9F3-34EF-3992-BADE-F53A444AB169}"/>
                  </a:ext>
                </a:extLst>
              </p14:cNvPr>
              <p14:cNvContentPartPr/>
              <p14:nvPr/>
            </p14:nvContentPartPr>
            <p14:xfrm>
              <a:off x="5573308" y="1692783"/>
              <a:ext cx="360" cy="360"/>
            </p14:xfrm>
          </p:contentPart>
        </mc:Choice>
        <mc:Fallback xmlns="">
          <p:pic>
            <p:nvPicPr>
              <p:cNvPr id="83" name="Ink 82">
                <a:extLst>
                  <a:ext uri="{FF2B5EF4-FFF2-40B4-BE49-F238E27FC236}">
                    <a16:creationId xmlns:a16="http://schemas.microsoft.com/office/drawing/2014/main" id="{B0BFB9F3-34EF-3992-BADE-F53A444AB169}"/>
                  </a:ext>
                </a:extLst>
              </p:cNvPr>
              <p:cNvPicPr/>
              <p:nvPr/>
            </p:nvPicPr>
            <p:blipFill>
              <a:blip r:embed="rId6"/>
              <a:stretch>
                <a:fillRect/>
              </a:stretch>
            </p:blipFill>
            <p:spPr>
              <a:xfrm>
                <a:off x="5510308" y="162978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4" name="Ink 83">
                <a:extLst>
                  <a:ext uri="{FF2B5EF4-FFF2-40B4-BE49-F238E27FC236}">
                    <a16:creationId xmlns:a16="http://schemas.microsoft.com/office/drawing/2014/main" id="{45F7C6C9-F39A-6474-AC21-6CEB465BAEA9}"/>
                  </a:ext>
                </a:extLst>
              </p14:cNvPr>
              <p14:cNvContentPartPr/>
              <p14:nvPr/>
            </p14:nvContentPartPr>
            <p14:xfrm>
              <a:off x="6507611" y="2846943"/>
              <a:ext cx="360" cy="360"/>
            </p14:xfrm>
          </p:contentPart>
        </mc:Choice>
        <mc:Fallback xmlns="">
          <p:pic>
            <p:nvPicPr>
              <p:cNvPr id="84" name="Ink 83">
                <a:extLst>
                  <a:ext uri="{FF2B5EF4-FFF2-40B4-BE49-F238E27FC236}">
                    <a16:creationId xmlns:a16="http://schemas.microsoft.com/office/drawing/2014/main" id="{45F7C6C9-F39A-6474-AC21-6CEB465BAEA9}"/>
                  </a:ext>
                </a:extLst>
              </p:cNvPr>
              <p:cNvPicPr/>
              <p:nvPr/>
            </p:nvPicPr>
            <p:blipFill>
              <a:blip r:embed="rId6"/>
              <a:stretch>
                <a:fillRect/>
              </a:stretch>
            </p:blipFill>
            <p:spPr>
              <a:xfrm>
                <a:off x="6444611" y="2783943"/>
                <a:ext cx="126000" cy="126000"/>
              </a:xfrm>
              <a:prstGeom prst="rect">
                <a:avLst/>
              </a:prstGeom>
            </p:spPr>
          </p:pic>
        </mc:Fallback>
      </mc:AlternateContent>
      <p:pic>
        <p:nvPicPr>
          <p:cNvPr id="91" name="Picture 90">
            <a:extLst>
              <a:ext uri="{FF2B5EF4-FFF2-40B4-BE49-F238E27FC236}">
                <a16:creationId xmlns:a16="http://schemas.microsoft.com/office/drawing/2014/main" id="{42AE940C-8534-0E5C-6616-11FA70C9569E}"/>
              </a:ext>
            </a:extLst>
          </p:cNvPr>
          <p:cNvPicPr>
            <a:picLocks noChangeAspect="1"/>
          </p:cNvPicPr>
          <p:nvPr/>
        </p:nvPicPr>
        <p:blipFill rotWithShape="1">
          <a:blip r:embed="rId12"/>
          <a:srcRect l="23750" t="12201" r="21717" b="11151"/>
          <a:stretch/>
        </p:blipFill>
        <p:spPr>
          <a:xfrm>
            <a:off x="5090656" y="3529130"/>
            <a:ext cx="1517141" cy="2665552"/>
          </a:xfrm>
          <a:prstGeom prst="rect">
            <a:avLst/>
          </a:prstGeom>
        </p:spPr>
      </p:pic>
      <p:sp>
        <p:nvSpPr>
          <p:cNvPr id="92" name="Rectangle 91">
            <a:extLst>
              <a:ext uri="{FF2B5EF4-FFF2-40B4-BE49-F238E27FC236}">
                <a16:creationId xmlns:a16="http://schemas.microsoft.com/office/drawing/2014/main" id="{8DCDF3DA-7313-3E0C-A2C3-4A1610AD3699}"/>
              </a:ext>
            </a:extLst>
          </p:cNvPr>
          <p:cNvSpPr/>
          <p:nvPr/>
        </p:nvSpPr>
        <p:spPr bwMode="auto">
          <a:xfrm>
            <a:off x="5549946" y="4867383"/>
            <a:ext cx="930881" cy="115212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10" charset="0"/>
            </a:endParaRPr>
          </a:p>
        </p:txBody>
      </p:sp>
      <mc:AlternateContent xmlns:mc="http://schemas.openxmlformats.org/markup-compatibility/2006" xmlns:p14="http://schemas.microsoft.com/office/powerpoint/2010/main">
        <mc:Choice Requires="p14">
          <p:contentPart p14:bwMode="auto" r:id="rId13">
            <p14:nvContentPartPr>
              <p14:cNvPr id="93" name="Ink 92">
                <a:extLst>
                  <a:ext uri="{FF2B5EF4-FFF2-40B4-BE49-F238E27FC236}">
                    <a16:creationId xmlns:a16="http://schemas.microsoft.com/office/drawing/2014/main" id="{8F944CB3-A5F0-2F47-B1A9-9EE8B507EE03}"/>
                  </a:ext>
                </a:extLst>
              </p14:cNvPr>
              <p14:cNvContentPartPr/>
              <p14:nvPr/>
            </p14:nvContentPartPr>
            <p14:xfrm>
              <a:off x="5546524" y="4864776"/>
              <a:ext cx="360" cy="360"/>
            </p14:xfrm>
          </p:contentPart>
        </mc:Choice>
        <mc:Fallback xmlns="">
          <p:pic>
            <p:nvPicPr>
              <p:cNvPr id="93" name="Ink 92">
                <a:extLst>
                  <a:ext uri="{FF2B5EF4-FFF2-40B4-BE49-F238E27FC236}">
                    <a16:creationId xmlns:a16="http://schemas.microsoft.com/office/drawing/2014/main" id="{8F944CB3-A5F0-2F47-B1A9-9EE8B507EE03}"/>
                  </a:ext>
                </a:extLst>
              </p:cNvPr>
              <p:cNvPicPr/>
              <p:nvPr/>
            </p:nvPicPr>
            <p:blipFill>
              <a:blip r:embed="rId6"/>
              <a:stretch>
                <a:fillRect/>
              </a:stretch>
            </p:blipFill>
            <p:spPr>
              <a:xfrm>
                <a:off x="5483524" y="48017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4" name="Ink 93">
                <a:extLst>
                  <a:ext uri="{FF2B5EF4-FFF2-40B4-BE49-F238E27FC236}">
                    <a16:creationId xmlns:a16="http://schemas.microsoft.com/office/drawing/2014/main" id="{E15D8B8B-C90C-CDC0-D35E-DD8CD33D0310}"/>
                  </a:ext>
                </a:extLst>
              </p14:cNvPr>
              <p14:cNvContentPartPr/>
              <p14:nvPr/>
            </p14:nvContentPartPr>
            <p14:xfrm>
              <a:off x="6480827" y="6018936"/>
              <a:ext cx="360" cy="360"/>
            </p14:xfrm>
          </p:contentPart>
        </mc:Choice>
        <mc:Fallback xmlns="">
          <p:pic>
            <p:nvPicPr>
              <p:cNvPr id="94" name="Ink 93">
                <a:extLst>
                  <a:ext uri="{FF2B5EF4-FFF2-40B4-BE49-F238E27FC236}">
                    <a16:creationId xmlns:a16="http://schemas.microsoft.com/office/drawing/2014/main" id="{E15D8B8B-C90C-CDC0-D35E-DD8CD33D0310}"/>
                  </a:ext>
                </a:extLst>
              </p:cNvPr>
              <p:cNvPicPr/>
              <p:nvPr/>
            </p:nvPicPr>
            <p:blipFill>
              <a:blip r:embed="rId6"/>
              <a:stretch>
                <a:fillRect/>
              </a:stretch>
            </p:blipFill>
            <p:spPr>
              <a:xfrm>
                <a:off x="6417827" y="5955936"/>
                <a:ext cx="126000" cy="126000"/>
              </a:xfrm>
              <a:prstGeom prst="rect">
                <a:avLst/>
              </a:prstGeom>
            </p:spPr>
          </p:pic>
        </mc:Fallback>
      </mc:AlternateContent>
      <p:sp>
        <p:nvSpPr>
          <p:cNvPr id="103" name="TextBox 102">
            <a:extLst>
              <a:ext uri="{FF2B5EF4-FFF2-40B4-BE49-F238E27FC236}">
                <a16:creationId xmlns:a16="http://schemas.microsoft.com/office/drawing/2014/main" id="{0FA97342-6BD1-8635-DA0A-F080421EBD6F}"/>
              </a:ext>
            </a:extLst>
          </p:cNvPr>
          <p:cNvSpPr txBox="1"/>
          <p:nvPr/>
        </p:nvSpPr>
        <p:spPr>
          <a:xfrm>
            <a:off x="4777194" y="6194682"/>
            <a:ext cx="3477966" cy="461665"/>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Selection of pixels with top 50% frequency band power across [0.15, 0.5] Hz</a:t>
            </a:r>
            <a:endParaRPr lang="en-CA" sz="1200" dirty="0">
              <a:latin typeface="Verdana" panose="020B0604030504040204" pitchFamily="34" charset="0"/>
              <a:ea typeface="Verdana" panose="020B0604030504040204" pitchFamily="34" charset="0"/>
            </a:endParaRPr>
          </a:p>
        </p:txBody>
      </p:sp>
      <p:sp>
        <p:nvSpPr>
          <p:cNvPr id="104" name="TextBox 103">
            <a:extLst>
              <a:ext uri="{FF2B5EF4-FFF2-40B4-BE49-F238E27FC236}">
                <a16:creationId xmlns:a16="http://schemas.microsoft.com/office/drawing/2014/main" id="{A60DB09C-A142-02BF-5CCA-E04FCEF16808}"/>
              </a:ext>
            </a:extLst>
          </p:cNvPr>
          <p:cNvSpPr txBox="1"/>
          <p:nvPr/>
        </p:nvSpPr>
        <p:spPr>
          <a:xfrm>
            <a:off x="4820178" y="3050361"/>
            <a:ext cx="3434262" cy="461665"/>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Selection of pixels with top 50% frequency band power across [0.7, 3] Hz</a:t>
            </a:r>
            <a:endParaRPr lang="en-CA" sz="1200" dirty="0">
              <a:latin typeface="Verdana" panose="020B0604030504040204" pitchFamily="34" charset="0"/>
              <a:ea typeface="Verdana" panose="020B0604030504040204" pitchFamily="34" charset="0"/>
            </a:endParaRPr>
          </a:p>
        </p:txBody>
      </p:sp>
      <p:cxnSp>
        <p:nvCxnSpPr>
          <p:cNvPr id="109" name="Connector: Elbow 108">
            <a:extLst>
              <a:ext uri="{FF2B5EF4-FFF2-40B4-BE49-F238E27FC236}">
                <a16:creationId xmlns:a16="http://schemas.microsoft.com/office/drawing/2014/main" id="{A7109E11-9349-6D08-32D1-C5D12D0346FC}"/>
              </a:ext>
            </a:extLst>
          </p:cNvPr>
          <p:cNvCxnSpPr>
            <a:stCxn id="68" idx="3"/>
            <a:endCxn id="91" idx="1"/>
          </p:cNvCxnSpPr>
          <p:nvPr/>
        </p:nvCxnSpPr>
        <p:spPr bwMode="auto">
          <a:xfrm>
            <a:off x="4463733" y="3512027"/>
            <a:ext cx="626923" cy="1349879"/>
          </a:xfrm>
          <a:prstGeom prst="bentConnector3">
            <a:avLst>
              <a:gd name="adj1" fmla="val 51416"/>
            </a:avLst>
          </a:prstGeom>
          <a:solidFill>
            <a:schemeClr val="accent1"/>
          </a:solidFill>
          <a:ln w="9525" cap="flat" cmpd="sng" algn="ctr">
            <a:solidFill>
              <a:schemeClr val="tx1"/>
            </a:solidFill>
            <a:prstDash val="solid"/>
            <a:round/>
            <a:headEnd type="none" w="med" len="med"/>
            <a:tailEnd type="triangle"/>
          </a:ln>
          <a:effectLst/>
        </p:spPr>
      </p:cxnSp>
      <p:sp>
        <p:nvSpPr>
          <p:cNvPr id="134" name="TextBox 133">
            <a:extLst>
              <a:ext uri="{FF2B5EF4-FFF2-40B4-BE49-F238E27FC236}">
                <a16:creationId xmlns:a16="http://schemas.microsoft.com/office/drawing/2014/main" id="{628BD40E-CA34-3AF1-89AC-40D16C8FD008}"/>
              </a:ext>
            </a:extLst>
          </p:cNvPr>
          <p:cNvSpPr txBox="1"/>
          <p:nvPr/>
        </p:nvSpPr>
        <p:spPr>
          <a:xfrm>
            <a:off x="7071643" y="999447"/>
            <a:ext cx="1102081"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Division of selected pixels into 10 equal sub-sections</a:t>
            </a:r>
            <a:endParaRPr lang="en-CA" sz="1400" dirty="0"/>
          </a:p>
        </p:txBody>
      </p:sp>
      <p:sp>
        <p:nvSpPr>
          <p:cNvPr id="135" name="TextBox 134">
            <a:extLst>
              <a:ext uri="{FF2B5EF4-FFF2-40B4-BE49-F238E27FC236}">
                <a16:creationId xmlns:a16="http://schemas.microsoft.com/office/drawing/2014/main" id="{496A6CFA-148E-345C-0773-56E03D5EAC5E}"/>
              </a:ext>
            </a:extLst>
          </p:cNvPr>
          <p:cNvSpPr txBox="1"/>
          <p:nvPr/>
        </p:nvSpPr>
        <p:spPr>
          <a:xfrm>
            <a:off x="7070399" y="4177943"/>
            <a:ext cx="1102081"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Division of selected pixels into 10 equal sub-sections</a:t>
            </a:r>
            <a:endParaRPr lang="en-CA" sz="1400" dirty="0"/>
          </a:p>
        </p:txBody>
      </p:sp>
      <p:sp>
        <p:nvSpPr>
          <p:cNvPr id="138" name="TextBox 137">
            <a:extLst>
              <a:ext uri="{FF2B5EF4-FFF2-40B4-BE49-F238E27FC236}">
                <a16:creationId xmlns:a16="http://schemas.microsoft.com/office/drawing/2014/main" id="{FA956478-7316-8150-07CA-515EBA59F158}"/>
              </a:ext>
            </a:extLst>
          </p:cNvPr>
          <p:cNvSpPr txBox="1"/>
          <p:nvPr/>
        </p:nvSpPr>
        <p:spPr>
          <a:xfrm>
            <a:off x="8441348" y="1327045"/>
            <a:ext cx="1419818"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Principle Component Analysis (PCA)</a:t>
            </a:r>
            <a:endParaRPr lang="en-CA" sz="1400" dirty="0"/>
          </a:p>
        </p:txBody>
      </p:sp>
      <p:sp>
        <p:nvSpPr>
          <p:cNvPr id="139" name="TextBox 138">
            <a:extLst>
              <a:ext uri="{FF2B5EF4-FFF2-40B4-BE49-F238E27FC236}">
                <a16:creationId xmlns:a16="http://schemas.microsoft.com/office/drawing/2014/main" id="{6A73A41D-BC39-D6ED-19F3-3FAC05EDBD31}"/>
              </a:ext>
            </a:extLst>
          </p:cNvPr>
          <p:cNvSpPr txBox="1"/>
          <p:nvPr/>
        </p:nvSpPr>
        <p:spPr>
          <a:xfrm>
            <a:off x="8441348" y="4501110"/>
            <a:ext cx="1419818"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Principle Component Analysis (PCA)</a:t>
            </a:r>
            <a:endParaRPr lang="en-CA" sz="1400" dirty="0"/>
          </a:p>
        </p:txBody>
      </p:sp>
      <p:sp>
        <p:nvSpPr>
          <p:cNvPr id="140" name="TextBox 139">
            <a:extLst>
              <a:ext uri="{FF2B5EF4-FFF2-40B4-BE49-F238E27FC236}">
                <a16:creationId xmlns:a16="http://schemas.microsoft.com/office/drawing/2014/main" id="{A5415932-04E1-FA22-BD83-E1BFE78D23DF}"/>
              </a:ext>
            </a:extLst>
          </p:cNvPr>
          <p:cNvSpPr txBox="1"/>
          <p:nvPr/>
        </p:nvSpPr>
        <p:spPr>
          <a:xfrm>
            <a:off x="10128791" y="1346865"/>
            <a:ext cx="1867828"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t>Approximation of heart rate</a:t>
            </a:r>
            <a:endParaRPr lang="en-CA" sz="2000" dirty="0"/>
          </a:p>
        </p:txBody>
      </p:sp>
      <p:sp>
        <p:nvSpPr>
          <p:cNvPr id="141" name="TextBox 140">
            <a:extLst>
              <a:ext uri="{FF2B5EF4-FFF2-40B4-BE49-F238E27FC236}">
                <a16:creationId xmlns:a16="http://schemas.microsoft.com/office/drawing/2014/main" id="{FDFABCC6-412F-2AE9-0447-2096572D027E}"/>
              </a:ext>
            </a:extLst>
          </p:cNvPr>
          <p:cNvSpPr txBox="1"/>
          <p:nvPr/>
        </p:nvSpPr>
        <p:spPr>
          <a:xfrm>
            <a:off x="10128791" y="4362610"/>
            <a:ext cx="186782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t>Approximation of respiratory rate</a:t>
            </a:r>
            <a:endParaRPr lang="en-CA" sz="2000" dirty="0"/>
          </a:p>
        </p:txBody>
      </p:sp>
      <p:cxnSp>
        <p:nvCxnSpPr>
          <p:cNvPr id="143" name="Straight Arrow Connector 142">
            <a:extLst>
              <a:ext uri="{FF2B5EF4-FFF2-40B4-BE49-F238E27FC236}">
                <a16:creationId xmlns:a16="http://schemas.microsoft.com/office/drawing/2014/main" id="{F1203359-85D0-A0F4-C315-25B651770673}"/>
              </a:ext>
            </a:extLst>
          </p:cNvPr>
          <p:cNvCxnSpPr>
            <a:stCxn id="81" idx="3"/>
            <a:endCxn id="134" idx="1"/>
          </p:cNvCxnSpPr>
          <p:nvPr/>
        </p:nvCxnSpPr>
        <p:spPr bwMode="auto">
          <a:xfrm>
            <a:off x="6614531" y="1691945"/>
            <a:ext cx="45711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B2D83782-2559-C2D6-F2F7-07E46EBA22F2}"/>
              </a:ext>
            </a:extLst>
          </p:cNvPr>
          <p:cNvCxnSpPr>
            <a:cxnSpLocks/>
            <a:stCxn id="134" idx="3"/>
            <a:endCxn id="138" idx="1"/>
          </p:cNvCxnSpPr>
          <p:nvPr/>
        </p:nvCxnSpPr>
        <p:spPr bwMode="auto">
          <a:xfrm>
            <a:off x="8173724" y="1691945"/>
            <a:ext cx="267624" cy="44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BD03B66F-4CDB-209E-70BD-6A540372CCAD}"/>
              </a:ext>
            </a:extLst>
          </p:cNvPr>
          <p:cNvCxnSpPr>
            <a:cxnSpLocks/>
            <a:stCxn id="138" idx="3"/>
            <a:endCxn id="140" idx="1"/>
          </p:cNvCxnSpPr>
          <p:nvPr/>
        </p:nvCxnSpPr>
        <p:spPr bwMode="auto">
          <a:xfrm>
            <a:off x="9861166" y="1696377"/>
            <a:ext cx="267625" cy="44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9" name="Straight Arrow Connector 148">
            <a:extLst>
              <a:ext uri="{FF2B5EF4-FFF2-40B4-BE49-F238E27FC236}">
                <a16:creationId xmlns:a16="http://schemas.microsoft.com/office/drawing/2014/main" id="{B0ECF251-BEED-B579-99F5-AB1772419796}"/>
              </a:ext>
            </a:extLst>
          </p:cNvPr>
          <p:cNvCxnSpPr>
            <a:stCxn id="91" idx="3"/>
            <a:endCxn id="135" idx="1"/>
          </p:cNvCxnSpPr>
          <p:nvPr/>
        </p:nvCxnSpPr>
        <p:spPr bwMode="auto">
          <a:xfrm>
            <a:off x="6607797" y="4861906"/>
            <a:ext cx="462602" cy="85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1" name="Straight Arrow Connector 150">
            <a:extLst>
              <a:ext uri="{FF2B5EF4-FFF2-40B4-BE49-F238E27FC236}">
                <a16:creationId xmlns:a16="http://schemas.microsoft.com/office/drawing/2014/main" id="{8997947A-E1D1-E1DA-7A8E-077897DD533D}"/>
              </a:ext>
            </a:extLst>
          </p:cNvPr>
          <p:cNvCxnSpPr>
            <a:cxnSpLocks/>
            <a:stCxn id="135" idx="3"/>
            <a:endCxn id="139" idx="1"/>
          </p:cNvCxnSpPr>
          <p:nvPr/>
        </p:nvCxnSpPr>
        <p:spPr bwMode="auto">
          <a:xfrm>
            <a:off x="8172480" y="4870441"/>
            <a:ext cx="268868"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3" name="Straight Arrow Connector 152">
            <a:extLst>
              <a:ext uri="{FF2B5EF4-FFF2-40B4-BE49-F238E27FC236}">
                <a16:creationId xmlns:a16="http://schemas.microsoft.com/office/drawing/2014/main" id="{52724A94-6D30-52C4-3D74-EA03BF67BC02}"/>
              </a:ext>
            </a:extLst>
          </p:cNvPr>
          <p:cNvCxnSpPr>
            <a:cxnSpLocks/>
            <a:stCxn id="139" idx="3"/>
            <a:endCxn id="141" idx="1"/>
          </p:cNvCxnSpPr>
          <p:nvPr/>
        </p:nvCxnSpPr>
        <p:spPr bwMode="auto">
          <a:xfrm>
            <a:off x="9861166" y="4870442"/>
            <a:ext cx="26762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830081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a:xfrm>
            <a:off x="585135" y="467956"/>
            <a:ext cx="10366176" cy="728796"/>
          </a:xfrm>
        </p:spPr>
        <p:txBody>
          <a:bodyPr/>
          <a:lstStyle/>
          <a:p>
            <a:r>
              <a:rPr lang="en-US" sz="2400" dirty="0"/>
              <a:t>Methodology: multiscale analysis via Laplacian pyramid</a:t>
            </a:r>
            <a:endParaRPr lang="en-CA" sz="2400" dirty="0"/>
          </a:p>
        </p:txBody>
      </p:sp>
      <p:pic>
        <p:nvPicPr>
          <p:cNvPr id="6" name="Picture 5" descr="uOttawa_HOR_WG7.png">
            <a:extLst>
              <a:ext uri="{FF2B5EF4-FFF2-40B4-BE49-F238E27FC236}">
                <a16:creationId xmlns:a16="http://schemas.microsoft.com/office/drawing/2014/main" id="{CA48AAF1-735D-ECF7-DF45-DCDD3E52E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6093296"/>
            <a:ext cx="1697566" cy="454040"/>
          </a:xfrm>
          <a:prstGeom prst="rect">
            <a:avLst/>
          </a:prstGeom>
        </p:spPr>
      </p:pic>
      <p:sp>
        <p:nvSpPr>
          <p:cNvPr id="48" name="TextBox 47">
            <a:extLst>
              <a:ext uri="{FF2B5EF4-FFF2-40B4-BE49-F238E27FC236}">
                <a16:creationId xmlns:a16="http://schemas.microsoft.com/office/drawing/2014/main" id="{239D9324-3BF3-3A39-D388-E9155D1A03CB}"/>
              </a:ext>
            </a:extLst>
          </p:cNvPr>
          <p:cNvSpPr txBox="1"/>
          <p:nvPr/>
        </p:nvSpPr>
        <p:spPr>
          <a:xfrm>
            <a:off x="6131537" y="2505670"/>
            <a:ext cx="1361265" cy="923330"/>
          </a:xfrm>
          <a:prstGeom prst="rect">
            <a:avLst/>
          </a:prstGeom>
          <a:noFill/>
          <a:ln>
            <a:solidFill>
              <a:schemeClr val="tx1"/>
            </a:solidFill>
          </a:ln>
        </p:spPr>
        <p:txBody>
          <a:bodyPr wrap="square" rtlCol="0">
            <a:spAutoFit/>
          </a:bodyPr>
          <a:lstStyle/>
          <a:p>
            <a:r>
              <a:rPr lang="en-US" sz="1800" dirty="0">
                <a:latin typeface="Verdana" panose="020B0604030504040204" pitchFamily="34" charset="0"/>
                <a:ea typeface="Verdana" panose="020B0604030504040204" pitchFamily="34" charset="0"/>
              </a:rPr>
              <a:t>7-level Laplacian pyramid</a:t>
            </a:r>
            <a:endParaRPr lang="en-CA" sz="1800" dirty="0">
              <a:latin typeface="Verdana" panose="020B0604030504040204" pitchFamily="34" charset="0"/>
              <a:ea typeface="Verdana" panose="020B0604030504040204" pitchFamily="34" charset="0"/>
            </a:endParaRPr>
          </a:p>
        </p:txBody>
      </p:sp>
      <p:sp>
        <p:nvSpPr>
          <p:cNvPr id="49" name="Arrow: Right 48">
            <a:extLst>
              <a:ext uri="{FF2B5EF4-FFF2-40B4-BE49-F238E27FC236}">
                <a16:creationId xmlns:a16="http://schemas.microsoft.com/office/drawing/2014/main" id="{E30EFB08-0F1A-60CB-638A-A0928A8F25C8}"/>
              </a:ext>
            </a:extLst>
          </p:cNvPr>
          <p:cNvSpPr/>
          <p:nvPr/>
        </p:nvSpPr>
        <p:spPr bwMode="auto">
          <a:xfrm>
            <a:off x="7407039" y="2751311"/>
            <a:ext cx="576064" cy="432048"/>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110" charset="0"/>
            </a:endParaRPr>
          </a:p>
        </p:txBody>
      </p:sp>
      <p:pic>
        <p:nvPicPr>
          <p:cNvPr id="4" name="Picture 3">
            <a:extLst>
              <a:ext uri="{FF2B5EF4-FFF2-40B4-BE49-F238E27FC236}">
                <a16:creationId xmlns:a16="http://schemas.microsoft.com/office/drawing/2014/main" id="{B8C78AD7-5B10-A09F-6E2D-925BA153CA6E}"/>
              </a:ext>
            </a:extLst>
          </p:cNvPr>
          <p:cNvPicPr>
            <a:picLocks noChangeAspect="1"/>
          </p:cNvPicPr>
          <p:nvPr/>
        </p:nvPicPr>
        <p:blipFill>
          <a:blip r:embed="rId4"/>
          <a:stretch>
            <a:fillRect/>
          </a:stretch>
        </p:blipFill>
        <p:spPr>
          <a:xfrm>
            <a:off x="145233" y="1430322"/>
            <a:ext cx="5236116" cy="4662974"/>
          </a:xfrm>
          <a:prstGeom prst="rect">
            <a:avLst/>
          </a:prstGeom>
        </p:spPr>
      </p:pic>
      <p:pic>
        <p:nvPicPr>
          <p:cNvPr id="7" name="Picture 6">
            <a:extLst>
              <a:ext uri="{FF2B5EF4-FFF2-40B4-BE49-F238E27FC236}">
                <a16:creationId xmlns:a16="http://schemas.microsoft.com/office/drawing/2014/main" id="{84B72DE6-823A-5801-030D-96BF5438F318}"/>
              </a:ext>
            </a:extLst>
          </p:cNvPr>
          <p:cNvPicPr>
            <a:picLocks noChangeAspect="1"/>
          </p:cNvPicPr>
          <p:nvPr/>
        </p:nvPicPr>
        <p:blipFill>
          <a:blip r:embed="rId5"/>
          <a:stretch>
            <a:fillRect/>
          </a:stretch>
        </p:blipFill>
        <p:spPr>
          <a:xfrm>
            <a:off x="7998983" y="1122760"/>
            <a:ext cx="2952328" cy="5424576"/>
          </a:xfrm>
          <a:prstGeom prst="rect">
            <a:avLst/>
          </a:prstGeom>
        </p:spPr>
      </p:pic>
      <p:sp>
        <p:nvSpPr>
          <p:cNvPr id="8" name="Arrow: Right 7">
            <a:extLst>
              <a:ext uri="{FF2B5EF4-FFF2-40B4-BE49-F238E27FC236}">
                <a16:creationId xmlns:a16="http://schemas.microsoft.com/office/drawing/2014/main" id="{6DF36463-4AE8-7BBE-6C90-003376CA519A}"/>
              </a:ext>
            </a:extLst>
          </p:cNvPr>
          <p:cNvSpPr/>
          <p:nvPr/>
        </p:nvSpPr>
        <p:spPr bwMode="auto">
          <a:xfrm>
            <a:off x="5602195" y="2751311"/>
            <a:ext cx="576064" cy="432048"/>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110" charset="0"/>
            </a:endParaRPr>
          </a:p>
        </p:txBody>
      </p:sp>
    </p:spTree>
    <p:extLst>
      <p:ext uri="{BB962C8B-B14F-4D97-AF65-F5344CB8AC3E}">
        <p14:creationId xmlns:p14="http://schemas.microsoft.com/office/powerpoint/2010/main" val="184897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a:xfrm>
            <a:off x="555955" y="472569"/>
            <a:ext cx="10366176" cy="940207"/>
          </a:xfrm>
        </p:spPr>
        <p:txBody>
          <a:bodyPr/>
          <a:lstStyle/>
          <a:p>
            <a:r>
              <a:rPr lang="en-US" sz="2400" dirty="0"/>
              <a:t>Dataset</a:t>
            </a:r>
            <a:endParaRPr lang="en-CA" sz="2400" dirty="0"/>
          </a:p>
        </p:txBody>
      </p:sp>
      <p:graphicFrame>
        <p:nvGraphicFramePr>
          <p:cNvPr id="8" name="Table 7">
            <a:extLst>
              <a:ext uri="{FF2B5EF4-FFF2-40B4-BE49-F238E27FC236}">
                <a16:creationId xmlns:a16="http://schemas.microsoft.com/office/drawing/2014/main" id="{427BCB65-FCC3-E2B0-9FC1-D3C3FF227439}"/>
              </a:ext>
            </a:extLst>
          </p:cNvPr>
          <p:cNvGraphicFramePr>
            <a:graphicFrameLocks noGrp="1"/>
          </p:cNvGraphicFramePr>
          <p:nvPr>
            <p:extLst>
              <p:ext uri="{D42A27DB-BD31-4B8C-83A1-F6EECF244321}">
                <p14:modId xmlns:p14="http://schemas.microsoft.com/office/powerpoint/2010/main" val="418418532"/>
              </p:ext>
            </p:extLst>
          </p:nvPr>
        </p:nvGraphicFramePr>
        <p:xfrm>
          <a:off x="1888750" y="4441886"/>
          <a:ext cx="8424935" cy="1473696"/>
        </p:xfrm>
        <a:graphic>
          <a:graphicData uri="http://schemas.openxmlformats.org/drawingml/2006/table">
            <a:tbl>
              <a:tblPr firstRow="1" bandRow="1">
                <a:tableStyleId>{9D7B26C5-4107-4FEC-AEDC-1716B250A1EF}</a:tableStyleId>
              </a:tblPr>
              <a:tblGrid>
                <a:gridCol w="972108">
                  <a:extLst>
                    <a:ext uri="{9D8B030D-6E8A-4147-A177-3AD203B41FA5}">
                      <a16:colId xmlns:a16="http://schemas.microsoft.com/office/drawing/2014/main" val="183870141"/>
                    </a:ext>
                  </a:extLst>
                </a:gridCol>
                <a:gridCol w="1368152">
                  <a:extLst>
                    <a:ext uri="{9D8B030D-6E8A-4147-A177-3AD203B41FA5}">
                      <a16:colId xmlns:a16="http://schemas.microsoft.com/office/drawing/2014/main" val="1157824092"/>
                    </a:ext>
                  </a:extLst>
                </a:gridCol>
                <a:gridCol w="1368152">
                  <a:extLst>
                    <a:ext uri="{9D8B030D-6E8A-4147-A177-3AD203B41FA5}">
                      <a16:colId xmlns:a16="http://schemas.microsoft.com/office/drawing/2014/main" val="331409147"/>
                    </a:ext>
                  </a:extLst>
                </a:gridCol>
                <a:gridCol w="1512168">
                  <a:extLst>
                    <a:ext uri="{9D8B030D-6E8A-4147-A177-3AD203B41FA5}">
                      <a16:colId xmlns:a16="http://schemas.microsoft.com/office/drawing/2014/main" val="2277616880"/>
                    </a:ext>
                  </a:extLst>
                </a:gridCol>
                <a:gridCol w="1440160">
                  <a:extLst>
                    <a:ext uri="{9D8B030D-6E8A-4147-A177-3AD203B41FA5}">
                      <a16:colId xmlns:a16="http://schemas.microsoft.com/office/drawing/2014/main" val="2195034204"/>
                    </a:ext>
                  </a:extLst>
                </a:gridCol>
                <a:gridCol w="1764195">
                  <a:extLst>
                    <a:ext uri="{9D8B030D-6E8A-4147-A177-3AD203B41FA5}">
                      <a16:colId xmlns:a16="http://schemas.microsoft.com/office/drawing/2014/main" val="3077496084"/>
                    </a:ext>
                  </a:extLst>
                </a:gridCol>
              </a:tblGrid>
              <a:tr h="501166">
                <a:tc>
                  <a:txBody>
                    <a:bodyPr/>
                    <a:lstStyle/>
                    <a:p>
                      <a:pPr algn="ctr"/>
                      <a:r>
                        <a:rPr lang="en-US" sz="1400" dirty="0"/>
                        <a:t>Cohort </a:t>
                      </a:r>
                      <a:endParaRPr lang="en-CA" sz="1400" dirty="0"/>
                    </a:p>
                  </a:txBody>
                  <a:tcPr>
                    <a:lnT w="12700" cap="flat" cmpd="sng" algn="ctr">
                      <a:solidFill>
                        <a:schemeClr val="tx1"/>
                      </a:solidFill>
                      <a:prstDash val="solid"/>
                      <a:round/>
                      <a:headEnd type="none" w="med" len="med"/>
                      <a:tailEnd type="none" w="med" len="med"/>
                    </a:lnT>
                    <a:noFill/>
                  </a:tcPr>
                </a:tc>
                <a:tc>
                  <a:txBody>
                    <a:bodyPr/>
                    <a:lstStyle/>
                    <a:p>
                      <a:pPr algn="ctr"/>
                      <a:r>
                        <a:rPr lang="en-US" sz="1400" dirty="0"/>
                        <a:t>Gender </a:t>
                      </a:r>
                      <a:endParaRPr lang="en-CA" sz="1400" dirty="0"/>
                    </a:p>
                  </a:txBody>
                  <a:tcPr>
                    <a:lnT w="12700" cap="flat" cmpd="sng" algn="ctr">
                      <a:solidFill>
                        <a:schemeClr val="tx1"/>
                      </a:solidFill>
                      <a:prstDash val="solid"/>
                      <a:round/>
                      <a:headEnd type="none" w="med" len="med"/>
                      <a:tailEnd type="none" w="med" len="med"/>
                    </a:lnT>
                    <a:noFill/>
                  </a:tcPr>
                </a:tc>
                <a:tc>
                  <a:txBody>
                    <a:bodyPr/>
                    <a:lstStyle/>
                    <a:p>
                      <a:pPr algn="ctr"/>
                      <a:r>
                        <a:rPr lang="en-US" sz="1400" dirty="0"/>
                        <a:t>Age </a:t>
                      </a:r>
                      <a:endParaRPr lang="en-CA" sz="1400" dirty="0"/>
                    </a:p>
                  </a:txBody>
                  <a:tcPr>
                    <a:lnT w="12700" cap="flat" cmpd="sng" algn="ctr">
                      <a:solidFill>
                        <a:schemeClr val="tx1"/>
                      </a:solidFill>
                      <a:prstDash val="solid"/>
                      <a:round/>
                      <a:headEnd type="none" w="med" len="med"/>
                      <a:tailEnd type="none" w="med" len="med"/>
                    </a:lnT>
                    <a:noFill/>
                  </a:tcPr>
                </a:tc>
                <a:tc>
                  <a:txBody>
                    <a:bodyPr/>
                    <a:lstStyle/>
                    <a:p>
                      <a:pPr algn="ctr"/>
                      <a:r>
                        <a:rPr lang="en-US" sz="1400" dirty="0"/>
                        <a:t>Body surface area</a:t>
                      </a:r>
                      <a:endParaRPr lang="en-CA" sz="1400" dirty="0"/>
                    </a:p>
                  </a:txBody>
                  <a:tcPr>
                    <a:lnT w="12700" cap="flat" cmpd="sng" algn="ctr">
                      <a:solidFill>
                        <a:schemeClr val="tx1"/>
                      </a:solidFill>
                      <a:prstDash val="solid"/>
                      <a:round/>
                      <a:headEnd type="none" w="med" len="med"/>
                      <a:tailEnd type="none" w="med" len="med"/>
                    </a:lnT>
                    <a:noFill/>
                  </a:tcPr>
                </a:tc>
                <a:tc>
                  <a:txBody>
                    <a:bodyPr/>
                    <a:lstStyle/>
                    <a:p>
                      <a:pPr algn="ctr"/>
                      <a:r>
                        <a:rPr lang="en-US" sz="1400" dirty="0"/>
                        <a:t>Body mass index</a:t>
                      </a:r>
                      <a:endParaRPr lang="en-CA" sz="1400" dirty="0"/>
                    </a:p>
                  </a:txBody>
                  <a:tcPr>
                    <a:lnT w="12700" cap="flat" cmpd="sng" algn="ctr">
                      <a:solidFill>
                        <a:schemeClr val="tx1"/>
                      </a:solidFill>
                      <a:prstDash val="solid"/>
                      <a:round/>
                      <a:headEnd type="none" w="med" len="med"/>
                      <a:tailEnd type="none" w="med" len="med"/>
                    </a:lnT>
                    <a:noFill/>
                  </a:tcPr>
                </a:tc>
                <a:tc>
                  <a:txBody>
                    <a:bodyPr/>
                    <a:lstStyle/>
                    <a:p>
                      <a:pPr algn="ctr"/>
                      <a:r>
                        <a:rPr lang="en-US" sz="1400" dirty="0"/>
                        <a:t>Rhythm </a:t>
                      </a:r>
                      <a:endParaRPr lang="en-CA" sz="1400" dirty="0"/>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7143596"/>
                  </a:ext>
                </a:extLst>
              </a:tr>
              <a:tr h="345936">
                <a:tc>
                  <a:txBody>
                    <a:bodyPr/>
                    <a:lstStyle/>
                    <a:p>
                      <a:pPr algn="ctr"/>
                      <a:r>
                        <a:rPr lang="en-US" sz="1400" dirty="0"/>
                        <a:t>80</a:t>
                      </a:r>
                      <a:endParaRPr lang="en-CA" sz="1400" dirty="0"/>
                    </a:p>
                  </a:txBody>
                  <a:tcPr>
                    <a:solidFill>
                      <a:schemeClr val="bg2">
                        <a:lumMod val="60000"/>
                        <a:lumOff val="40000"/>
                        <a:alpha val="20000"/>
                      </a:schemeClr>
                    </a:solidFill>
                  </a:tcPr>
                </a:tc>
                <a:tc>
                  <a:txBody>
                    <a:bodyPr/>
                    <a:lstStyle/>
                    <a:p>
                      <a:pPr algn="ctr"/>
                      <a:r>
                        <a:rPr lang="en-US" sz="1400" dirty="0"/>
                        <a:t>44 male</a:t>
                      </a:r>
                      <a:endParaRPr lang="en-CA" sz="1400" dirty="0"/>
                    </a:p>
                  </a:txBody>
                  <a:tcPr>
                    <a:solidFill>
                      <a:schemeClr val="bg2">
                        <a:lumMod val="60000"/>
                        <a:lumOff val="40000"/>
                        <a:alpha val="20000"/>
                      </a:schemeClr>
                    </a:solidFill>
                  </a:tcPr>
                </a:tc>
                <a:tc>
                  <a:txBody>
                    <a:bodyPr/>
                    <a:lstStyle/>
                    <a:p>
                      <a:pPr algn="ctr"/>
                      <a:r>
                        <a:rPr lang="en-US" sz="1400" dirty="0"/>
                        <a:t>59.6 ± 15.5</a:t>
                      </a:r>
                      <a:endParaRPr lang="en-CA" sz="1400" dirty="0"/>
                    </a:p>
                  </a:txBody>
                  <a:tcPr>
                    <a:solidFill>
                      <a:schemeClr val="bg2">
                        <a:lumMod val="60000"/>
                        <a:lumOff val="40000"/>
                        <a:alpha val="20000"/>
                      </a:schemeClr>
                    </a:solidFill>
                  </a:tcPr>
                </a:tc>
                <a:tc>
                  <a:txBody>
                    <a:bodyPr/>
                    <a:lstStyle/>
                    <a:p>
                      <a:pPr algn="ctr"/>
                      <a:r>
                        <a:rPr lang="en-US" sz="1400" dirty="0"/>
                        <a:t>1.9 ± 0.2</a:t>
                      </a:r>
                      <a:endParaRPr lang="en-CA" sz="1400" dirty="0"/>
                    </a:p>
                  </a:txBody>
                  <a:tcPr>
                    <a:solidFill>
                      <a:schemeClr val="bg2">
                        <a:lumMod val="60000"/>
                        <a:lumOff val="40000"/>
                        <a:alpha val="20000"/>
                      </a:schemeClr>
                    </a:solidFill>
                  </a:tcPr>
                </a:tc>
                <a:tc>
                  <a:txBody>
                    <a:bodyPr/>
                    <a:lstStyle/>
                    <a:p>
                      <a:pPr algn="ctr"/>
                      <a:r>
                        <a:rPr lang="en-US" sz="1400" dirty="0"/>
                        <a:t>28.7 ± 6.3</a:t>
                      </a:r>
                      <a:endParaRPr lang="en-CA" sz="1400" dirty="0"/>
                    </a:p>
                  </a:txBody>
                  <a:tcPr>
                    <a:solidFill>
                      <a:schemeClr val="bg2">
                        <a:lumMod val="60000"/>
                        <a:lumOff val="40000"/>
                        <a:alpha val="20000"/>
                      </a:schemeClr>
                    </a:solidFill>
                  </a:tcPr>
                </a:tc>
                <a:tc>
                  <a:txBody>
                    <a:bodyPr/>
                    <a:lstStyle/>
                    <a:p>
                      <a:pPr algn="ctr"/>
                      <a:r>
                        <a:rPr lang="en-US" sz="1400" dirty="0"/>
                        <a:t>73 sinus rhythm</a:t>
                      </a:r>
                      <a:endParaRPr lang="en-CA" sz="1400" dirty="0"/>
                    </a:p>
                  </a:txBody>
                  <a:tcPr>
                    <a:solidFill>
                      <a:schemeClr val="bg2">
                        <a:lumMod val="60000"/>
                        <a:lumOff val="40000"/>
                        <a:alpha val="20000"/>
                      </a:schemeClr>
                    </a:solidFill>
                  </a:tcPr>
                </a:tc>
                <a:extLst>
                  <a:ext uri="{0D108BD9-81ED-4DB2-BD59-A6C34878D82A}">
                    <a16:rowId xmlns:a16="http://schemas.microsoft.com/office/drawing/2014/main" val="2211242890"/>
                  </a:ext>
                </a:extLst>
              </a:tr>
              <a:tr h="288981">
                <a:tc>
                  <a:txBody>
                    <a:bodyPr/>
                    <a:lstStyle/>
                    <a:p>
                      <a:pPr algn="ctr"/>
                      <a:endParaRPr lang="en-CA" sz="1400" dirty="0"/>
                    </a:p>
                  </a:txBody>
                  <a:tcPr/>
                </a:tc>
                <a:tc>
                  <a:txBody>
                    <a:bodyPr/>
                    <a:lstStyle/>
                    <a:p>
                      <a:pPr algn="ctr"/>
                      <a:r>
                        <a:rPr lang="en-US" sz="1400" dirty="0"/>
                        <a:t>36 female</a:t>
                      </a:r>
                      <a:endParaRPr lang="en-CA" sz="1400" dirty="0"/>
                    </a:p>
                  </a:txBody>
                  <a:tcPr/>
                </a:tc>
                <a:tc>
                  <a:txBody>
                    <a:bodyPr/>
                    <a:lstStyle/>
                    <a:p>
                      <a:pPr algn="ctr"/>
                      <a:endParaRPr lang="en-CA" sz="1400" dirty="0"/>
                    </a:p>
                  </a:txBody>
                  <a:tcPr/>
                </a:tc>
                <a:tc>
                  <a:txBody>
                    <a:bodyPr/>
                    <a:lstStyle/>
                    <a:p>
                      <a:pPr algn="ctr"/>
                      <a:endParaRPr lang="en-CA" sz="1400" dirty="0"/>
                    </a:p>
                  </a:txBody>
                  <a:tcPr/>
                </a:tc>
                <a:tc>
                  <a:txBody>
                    <a:bodyPr/>
                    <a:lstStyle/>
                    <a:p>
                      <a:pPr algn="ctr"/>
                      <a:endParaRPr lang="en-CA" sz="1400" dirty="0"/>
                    </a:p>
                  </a:txBody>
                  <a:tcPr/>
                </a:tc>
                <a:tc>
                  <a:txBody>
                    <a:bodyPr/>
                    <a:lstStyle/>
                    <a:p>
                      <a:pPr algn="ctr"/>
                      <a:r>
                        <a:rPr lang="en-US" sz="1400" dirty="0"/>
                        <a:t>2 PVC, 1 PAC</a:t>
                      </a:r>
                      <a:endParaRPr lang="en-CA" sz="1400" dirty="0"/>
                    </a:p>
                  </a:txBody>
                  <a:tcPr/>
                </a:tc>
                <a:extLst>
                  <a:ext uri="{0D108BD9-81ED-4DB2-BD59-A6C34878D82A}">
                    <a16:rowId xmlns:a16="http://schemas.microsoft.com/office/drawing/2014/main" val="3749534207"/>
                  </a:ext>
                </a:extLst>
              </a:tr>
              <a:tr h="288981">
                <a:tc>
                  <a:txBody>
                    <a:bodyPr/>
                    <a:lstStyle/>
                    <a:p>
                      <a:pPr algn="ctr"/>
                      <a:endParaRPr lang="en-CA" sz="1400" dirty="0"/>
                    </a:p>
                  </a:txBody>
                  <a:tcPr>
                    <a:solidFill>
                      <a:schemeClr val="bg2">
                        <a:lumMod val="60000"/>
                        <a:lumOff val="40000"/>
                        <a:alpha val="20000"/>
                      </a:schemeClr>
                    </a:solidFill>
                  </a:tcPr>
                </a:tc>
                <a:tc>
                  <a:txBody>
                    <a:bodyPr/>
                    <a:lstStyle/>
                    <a:p>
                      <a:pPr algn="ctr"/>
                      <a:endParaRPr lang="en-CA" sz="1400" dirty="0"/>
                    </a:p>
                  </a:txBody>
                  <a:tcPr>
                    <a:solidFill>
                      <a:schemeClr val="bg2">
                        <a:lumMod val="60000"/>
                        <a:lumOff val="40000"/>
                        <a:alpha val="20000"/>
                      </a:schemeClr>
                    </a:solidFill>
                  </a:tcPr>
                </a:tc>
                <a:tc>
                  <a:txBody>
                    <a:bodyPr/>
                    <a:lstStyle/>
                    <a:p>
                      <a:pPr algn="ctr"/>
                      <a:endParaRPr lang="en-CA" sz="1400" dirty="0"/>
                    </a:p>
                  </a:txBody>
                  <a:tcPr>
                    <a:solidFill>
                      <a:schemeClr val="bg2">
                        <a:lumMod val="60000"/>
                        <a:lumOff val="40000"/>
                        <a:alpha val="20000"/>
                      </a:schemeClr>
                    </a:solidFill>
                  </a:tcPr>
                </a:tc>
                <a:tc>
                  <a:txBody>
                    <a:bodyPr/>
                    <a:lstStyle/>
                    <a:p>
                      <a:pPr algn="ctr"/>
                      <a:endParaRPr lang="en-CA" sz="1400" dirty="0"/>
                    </a:p>
                  </a:txBody>
                  <a:tcPr>
                    <a:solidFill>
                      <a:schemeClr val="bg2">
                        <a:lumMod val="60000"/>
                        <a:lumOff val="40000"/>
                        <a:alpha val="20000"/>
                      </a:schemeClr>
                    </a:solidFill>
                  </a:tcPr>
                </a:tc>
                <a:tc>
                  <a:txBody>
                    <a:bodyPr/>
                    <a:lstStyle/>
                    <a:p>
                      <a:pPr algn="ctr"/>
                      <a:endParaRPr lang="en-CA" sz="1400" dirty="0"/>
                    </a:p>
                  </a:txBody>
                  <a:tcPr>
                    <a:solidFill>
                      <a:schemeClr val="bg2">
                        <a:lumMod val="60000"/>
                        <a:lumOff val="40000"/>
                        <a:alpha val="20000"/>
                      </a:schemeClr>
                    </a:solidFill>
                  </a:tcPr>
                </a:tc>
                <a:tc>
                  <a:txBody>
                    <a:bodyPr/>
                    <a:lstStyle/>
                    <a:p>
                      <a:pPr algn="ctr"/>
                      <a:r>
                        <a:rPr lang="en-US" sz="1400" dirty="0"/>
                        <a:t>4 atrial fibrillation</a:t>
                      </a:r>
                      <a:endParaRPr lang="en-CA" sz="1400" dirty="0"/>
                    </a:p>
                  </a:txBody>
                  <a:tcPr>
                    <a:solidFill>
                      <a:schemeClr val="bg2">
                        <a:lumMod val="60000"/>
                        <a:lumOff val="40000"/>
                        <a:alpha val="20000"/>
                      </a:schemeClr>
                    </a:solidFill>
                  </a:tcPr>
                </a:tc>
                <a:extLst>
                  <a:ext uri="{0D108BD9-81ED-4DB2-BD59-A6C34878D82A}">
                    <a16:rowId xmlns:a16="http://schemas.microsoft.com/office/drawing/2014/main" val="2722986768"/>
                  </a:ext>
                </a:extLst>
              </a:tr>
            </a:tbl>
          </a:graphicData>
        </a:graphic>
      </p:graphicFrame>
      <p:sp>
        <p:nvSpPr>
          <p:cNvPr id="14" name="TextBox 13">
            <a:extLst>
              <a:ext uri="{FF2B5EF4-FFF2-40B4-BE49-F238E27FC236}">
                <a16:creationId xmlns:a16="http://schemas.microsoft.com/office/drawing/2014/main" id="{176BCD97-8133-EA77-A2FA-FD8097747D48}"/>
              </a:ext>
            </a:extLst>
          </p:cNvPr>
          <p:cNvSpPr txBox="1"/>
          <p:nvPr/>
        </p:nvSpPr>
        <p:spPr>
          <a:xfrm>
            <a:off x="1883532" y="5915582"/>
            <a:ext cx="8424936" cy="307777"/>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rPr>
              <a:t>Demographic information of the cohort</a:t>
            </a:r>
            <a:endParaRPr lang="en-CA" sz="1400" dirty="0">
              <a:latin typeface="Verdana" panose="020B0604030504040204" pitchFamily="34" charset="0"/>
              <a:ea typeface="Verdana" panose="020B0604030504040204" pitchFamily="34" charset="0"/>
            </a:endParaRPr>
          </a:p>
        </p:txBody>
      </p:sp>
      <p:graphicFrame>
        <p:nvGraphicFramePr>
          <p:cNvPr id="4" name="Table 3">
            <a:extLst>
              <a:ext uri="{FF2B5EF4-FFF2-40B4-BE49-F238E27FC236}">
                <a16:creationId xmlns:a16="http://schemas.microsoft.com/office/drawing/2014/main" id="{5ABE4390-A08A-3634-D018-DEA1A2DD084E}"/>
              </a:ext>
            </a:extLst>
          </p:cNvPr>
          <p:cNvGraphicFramePr>
            <a:graphicFrameLocks noGrp="1"/>
          </p:cNvGraphicFramePr>
          <p:nvPr>
            <p:extLst>
              <p:ext uri="{D42A27DB-BD31-4B8C-83A1-F6EECF244321}">
                <p14:modId xmlns:p14="http://schemas.microsoft.com/office/powerpoint/2010/main" val="1788233238"/>
              </p:ext>
            </p:extLst>
          </p:nvPr>
        </p:nvGraphicFramePr>
        <p:xfrm>
          <a:off x="1883532" y="1412776"/>
          <a:ext cx="8424936" cy="2360446"/>
        </p:xfrm>
        <a:graphic>
          <a:graphicData uri="http://schemas.openxmlformats.org/drawingml/2006/table">
            <a:tbl>
              <a:tblPr firstRow="1" bandRow="1">
                <a:tableStyleId>{9D7B26C5-4107-4FEC-AEDC-1716B250A1EF}</a:tableStyleId>
              </a:tblPr>
              <a:tblGrid>
                <a:gridCol w="1285769">
                  <a:extLst>
                    <a:ext uri="{9D8B030D-6E8A-4147-A177-3AD203B41FA5}">
                      <a16:colId xmlns:a16="http://schemas.microsoft.com/office/drawing/2014/main" val="183870141"/>
                    </a:ext>
                  </a:extLst>
                </a:gridCol>
                <a:gridCol w="2448272">
                  <a:extLst>
                    <a:ext uri="{9D8B030D-6E8A-4147-A177-3AD203B41FA5}">
                      <a16:colId xmlns:a16="http://schemas.microsoft.com/office/drawing/2014/main" val="1157824092"/>
                    </a:ext>
                  </a:extLst>
                </a:gridCol>
                <a:gridCol w="2445548">
                  <a:extLst>
                    <a:ext uri="{9D8B030D-6E8A-4147-A177-3AD203B41FA5}">
                      <a16:colId xmlns:a16="http://schemas.microsoft.com/office/drawing/2014/main" val="331409147"/>
                    </a:ext>
                  </a:extLst>
                </a:gridCol>
                <a:gridCol w="2245347">
                  <a:extLst>
                    <a:ext uri="{9D8B030D-6E8A-4147-A177-3AD203B41FA5}">
                      <a16:colId xmlns:a16="http://schemas.microsoft.com/office/drawing/2014/main" val="2277616880"/>
                    </a:ext>
                  </a:extLst>
                </a:gridCol>
              </a:tblGrid>
              <a:tr h="501166">
                <a:tc>
                  <a:txBody>
                    <a:bodyPr/>
                    <a:lstStyle/>
                    <a:p>
                      <a:pPr algn="ctr"/>
                      <a:endParaRPr lang="en-CA"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1400" dirty="0"/>
                        <a:t>Video recording </a:t>
                      </a:r>
                      <a:endParaRPr lang="en-CA"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400" dirty="0"/>
                        <a:t>Reference signals </a:t>
                      </a:r>
                      <a:endParaRPr lang="en-CA" sz="1400" dirty="0"/>
                    </a:p>
                  </a:txBody>
                  <a:tcPr>
                    <a:lnT w="12700" cap="flat" cmpd="sng" algn="ctr">
                      <a:solidFill>
                        <a:schemeClr val="tx1"/>
                      </a:solidFill>
                      <a:prstDash val="solid"/>
                      <a:round/>
                      <a:headEnd type="none" w="med" len="med"/>
                      <a:tailEnd type="none" w="med" len="med"/>
                    </a:lnT>
                    <a:noFill/>
                  </a:tcPr>
                </a:tc>
                <a:tc>
                  <a:txBody>
                    <a:bodyPr/>
                    <a:lstStyle/>
                    <a:p>
                      <a:pPr algn="ctr"/>
                      <a:r>
                        <a:rPr lang="en-US" sz="1400" dirty="0"/>
                        <a:t>Reference IJV location</a:t>
                      </a:r>
                      <a:endParaRPr lang="en-CA" sz="1400" dirty="0"/>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7143596"/>
                  </a:ext>
                </a:extLst>
              </a:tr>
              <a:tr h="478738">
                <a:tc>
                  <a:txBody>
                    <a:bodyPr/>
                    <a:lstStyle/>
                    <a:p>
                      <a:pPr algn="ctr"/>
                      <a:r>
                        <a:rPr lang="en-US" sz="1400" dirty="0"/>
                        <a:t>Device</a:t>
                      </a:r>
                      <a:endParaRPr lang="en-CA" sz="1400" dirty="0"/>
                    </a:p>
                  </a:txBody>
                  <a:tcPr>
                    <a:lnR w="12700" cap="flat" cmpd="sng" algn="ctr">
                      <a:solidFill>
                        <a:schemeClr val="tx1"/>
                      </a:solidFill>
                      <a:prstDash val="solid"/>
                      <a:round/>
                      <a:headEnd type="none" w="med" len="med"/>
                      <a:tailEnd type="none" w="med" len="med"/>
                    </a:lnR>
                    <a:solidFill>
                      <a:schemeClr val="bg2">
                        <a:lumMod val="60000"/>
                        <a:lumOff val="40000"/>
                        <a:alpha val="20000"/>
                      </a:schemeClr>
                    </a:solidFill>
                  </a:tcPr>
                </a:tc>
                <a:tc>
                  <a:txBody>
                    <a:bodyPr/>
                    <a:lstStyle/>
                    <a:p>
                      <a:pPr algn="ctr"/>
                      <a:r>
                        <a:rPr lang="en-US" sz="1400" dirty="0"/>
                        <a:t>Google Pixel phone</a:t>
                      </a:r>
                      <a:endParaRPr lang="en-CA" sz="1400" dirty="0"/>
                    </a:p>
                  </a:txBody>
                  <a:tcPr>
                    <a:lnL w="12700" cap="flat" cmpd="sng" algn="ctr">
                      <a:solidFill>
                        <a:schemeClr val="tx1"/>
                      </a:solidFill>
                      <a:prstDash val="solid"/>
                      <a:round/>
                      <a:headEnd type="none" w="med" len="med"/>
                      <a:tailEnd type="none" w="med" len="med"/>
                    </a:lnL>
                    <a:solidFill>
                      <a:schemeClr val="bg2">
                        <a:lumMod val="60000"/>
                        <a:lumOff val="40000"/>
                        <a:alpha val="20000"/>
                      </a:schemeClr>
                    </a:solidFill>
                  </a:tcPr>
                </a:tc>
                <a:tc>
                  <a:txBody>
                    <a:bodyPr/>
                    <a:lstStyle/>
                    <a:p>
                      <a:pPr algn="ctr"/>
                      <a:r>
                        <a:rPr lang="en-US" sz="1400" dirty="0" err="1"/>
                        <a:t>Neurobit</a:t>
                      </a:r>
                      <a:r>
                        <a:rPr lang="en-US" sz="1400" dirty="0"/>
                        <a:t> Optima+ 4, </a:t>
                      </a:r>
                      <a:r>
                        <a:rPr lang="en-US" sz="1400" dirty="0" err="1"/>
                        <a:t>Neurobit</a:t>
                      </a:r>
                      <a:r>
                        <a:rPr lang="en-US" sz="1400" dirty="0"/>
                        <a:t> systems</a:t>
                      </a:r>
                      <a:endParaRPr lang="en-CA" sz="1400" dirty="0"/>
                    </a:p>
                  </a:txBody>
                  <a:tcPr>
                    <a:solidFill>
                      <a:schemeClr val="bg2">
                        <a:lumMod val="60000"/>
                        <a:lumOff val="40000"/>
                        <a:alpha val="20000"/>
                      </a:schemeClr>
                    </a:solidFill>
                  </a:tcPr>
                </a:tc>
                <a:tc>
                  <a:txBody>
                    <a:bodyPr/>
                    <a:lstStyle/>
                    <a:p>
                      <a:pPr algn="ctr"/>
                      <a:r>
                        <a:rPr lang="en-US" sz="1400" dirty="0"/>
                        <a:t>Vivid ultrasound system, GE Healthcare</a:t>
                      </a:r>
                      <a:endParaRPr lang="en-CA" sz="1400" dirty="0"/>
                    </a:p>
                  </a:txBody>
                  <a:tcPr>
                    <a:solidFill>
                      <a:schemeClr val="bg2">
                        <a:lumMod val="60000"/>
                        <a:lumOff val="40000"/>
                        <a:alpha val="20000"/>
                      </a:schemeClr>
                    </a:solidFill>
                  </a:tcPr>
                </a:tc>
                <a:extLst>
                  <a:ext uri="{0D108BD9-81ED-4DB2-BD59-A6C34878D82A}">
                    <a16:rowId xmlns:a16="http://schemas.microsoft.com/office/drawing/2014/main" val="2211242890"/>
                  </a:ext>
                </a:extLst>
              </a:tr>
              <a:tr h="276818">
                <a:tc>
                  <a:txBody>
                    <a:bodyPr/>
                    <a:lstStyle/>
                    <a:p>
                      <a:pPr algn="ctr"/>
                      <a:r>
                        <a:rPr lang="en-US" sz="1400" dirty="0"/>
                        <a:t>Distance</a:t>
                      </a:r>
                      <a:endParaRPr lang="en-CA" sz="1400" dirty="0"/>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About 30 cm</a:t>
                      </a:r>
                      <a:endParaRPr lang="en-CA" sz="1400" dirty="0"/>
                    </a:p>
                  </a:txBody>
                  <a:tcPr>
                    <a:lnL w="12700" cap="flat" cmpd="sng" algn="ctr">
                      <a:solidFill>
                        <a:schemeClr val="tx1"/>
                      </a:solidFill>
                      <a:prstDash val="solid"/>
                      <a:round/>
                      <a:headEnd type="none" w="med" len="med"/>
                      <a:tailEnd type="none" w="med" len="med"/>
                    </a:lnL>
                    <a:noFill/>
                  </a:tcPr>
                </a:tc>
                <a:tc>
                  <a:txBody>
                    <a:bodyPr/>
                    <a:lstStyle/>
                    <a:p>
                      <a:pPr algn="ctr"/>
                      <a:endParaRPr lang="en-CA" sz="1400" dirty="0"/>
                    </a:p>
                  </a:txBody>
                  <a:tcPr>
                    <a:noFill/>
                  </a:tcPr>
                </a:tc>
                <a:tc>
                  <a:txBody>
                    <a:bodyPr/>
                    <a:lstStyle/>
                    <a:p>
                      <a:pPr algn="ctr"/>
                      <a:endParaRPr lang="en-CA" sz="1400" dirty="0"/>
                    </a:p>
                  </a:txBody>
                  <a:tcPr>
                    <a:noFill/>
                  </a:tcPr>
                </a:tc>
                <a:extLst>
                  <a:ext uri="{0D108BD9-81ED-4DB2-BD59-A6C34878D82A}">
                    <a16:rowId xmlns:a16="http://schemas.microsoft.com/office/drawing/2014/main" val="589208807"/>
                  </a:ext>
                </a:extLst>
              </a:tr>
              <a:tr h="290148">
                <a:tc>
                  <a:txBody>
                    <a:bodyPr/>
                    <a:lstStyle/>
                    <a:p>
                      <a:pPr algn="ctr"/>
                      <a:r>
                        <a:rPr lang="en-US" sz="1400" dirty="0"/>
                        <a:t>Length</a:t>
                      </a:r>
                      <a:endParaRPr lang="en-CA" sz="1400" dirty="0"/>
                    </a:p>
                  </a:txBody>
                  <a:tcPr>
                    <a:lnR w="12700" cap="flat" cmpd="sng" algn="ctr">
                      <a:solidFill>
                        <a:schemeClr val="tx1"/>
                      </a:solidFill>
                      <a:prstDash val="solid"/>
                      <a:round/>
                      <a:headEnd type="none" w="med" len="med"/>
                      <a:tailEnd type="none" w="med" len="med"/>
                    </a:lnR>
                    <a:solidFill>
                      <a:schemeClr val="bg2">
                        <a:lumMod val="60000"/>
                        <a:lumOff val="40000"/>
                        <a:alpha val="2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25 ~ 30 secs</a:t>
                      </a:r>
                      <a:endParaRPr lang="en-CA" sz="1400" dirty="0"/>
                    </a:p>
                  </a:txBody>
                  <a:tcPr>
                    <a:lnL w="12700" cap="flat" cmpd="sng" algn="ctr">
                      <a:solidFill>
                        <a:schemeClr val="tx1"/>
                      </a:solidFill>
                      <a:prstDash val="solid"/>
                      <a:round/>
                      <a:headEnd type="none" w="med" len="med"/>
                      <a:tailEnd type="none" w="med" len="med"/>
                    </a:lnL>
                    <a:solidFill>
                      <a:schemeClr val="bg2">
                        <a:lumMod val="60000"/>
                        <a:lumOff val="40000"/>
                        <a:alpha val="20000"/>
                      </a:schemeClr>
                    </a:solidFill>
                  </a:tcPr>
                </a:tc>
                <a:tc>
                  <a:txBody>
                    <a:bodyPr/>
                    <a:lstStyle/>
                    <a:p>
                      <a:pPr algn="ctr"/>
                      <a:r>
                        <a:rPr lang="en-US" sz="1400" dirty="0"/>
                        <a:t>Simultaneous with video</a:t>
                      </a:r>
                      <a:endParaRPr lang="en-CA" sz="1400" dirty="0"/>
                    </a:p>
                  </a:txBody>
                  <a:tcPr>
                    <a:solidFill>
                      <a:schemeClr val="bg2">
                        <a:lumMod val="60000"/>
                        <a:lumOff val="40000"/>
                        <a:alpha val="20000"/>
                      </a:schemeClr>
                    </a:solidFill>
                  </a:tcPr>
                </a:tc>
                <a:tc>
                  <a:txBody>
                    <a:bodyPr/>
                    <a:lstStyle/>
                    <a:p>
                      <a:pPr algn="ctr"/>
                      <a:endParaRPr lang="en-CA" sz="1400" dirty="0"/>
                    </a:p>
                  </a:txBody>
                  <a:tcPr>
                    <a:solidFill>
                      <a:schemeClr val="bg2">
                        <a:lumMod val="60000"/>
                        <a:lumOff val="40000"/>
                        <a:alpha val="20000"/>
                      </a:schemeClr>
                    </a:solidFill>
                  </a:tcPr>
                </a:tc>
                <a:extLst>
                  <a:ext uri="{0D108BD9-81ED-4DB2-BD59-A6C34878D82A}">
                    <a16:rowId xmlns:a16="http://schemas.microsoft.com/office/drawing/2014/main" val="3749534207"/>
                  </a:ext>
                </a:extLst>
              </a:tr>
              <a:tr h="501166">
                <a:tc>
                  <a:txBody>
                    <a:bodyPr/>
                    <a:lstStyle/>
                    <a:p>
                      <a:pPr algn="ctr"/>
                      <a:r>
                        <a:rPr lang="en-US" sz="1400" dirty="0"/>
                        <a:t>Information</a:t>
                      </a:r>
                      <a:endParaRPr lang="en-CA" sz="1400" dirty="0"/>
                    </a:p>
                  </a:txBody>
                  <a:tcPr>
                    <a:lnR w="12700" cap="flat" cmpd="sng" algn="ctr">
                      <a:solidFill>
                        <a:schemeClr val="tx1"/>
                      </a:solidFill>
                      <a:prstDash val="solid"/>
                      <a:round/>
                      <a:headEnd type="none" w="med" len="med"/>
                      <a:tailEnd type="none" w="med" len="med"/>
                    </a:ln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1080*1920 pixels, 60 fps, steadily fixed</a:t>
                      </a:r>
                      <a:endParaRPr lang="en-CA" sz="1400" dirty="0"/>
                    </a:p>
                  </a:txBody>
                  <a:tcPr>
                    <a:lnL w="12700" cap="flat" cmpd="sng" algn="ctr">
                      <a:solidFill>
                        <a:schemeClr val="tx1"/>
                      </a:solidFill>
                      <a:prstDash val="solid"/>
                      <a:round/>
                      <a:headEnd type="none" w="med" len="med"/>
                      <a:tailEnd type="none" w="med" len="med"/>
                    </a:lnL>
                    <a:noFill/>
                  </a:tcPr>
                </a:tc>
                <a:tc>
                  <a:txBody>
                    <a:bodyPr/>
                    <a:lstStyle/>
                    <a:p>
                      <a:pPr algn="ctr"/>
                      <a:r>
                        <a:rPr lang="en-US" sz="1400" dirty="0"/>
                        <a:t>ECG, PPG, and respiration signals</a:t>
                      </a:r>
                      <a:endParaRPr lang="en-CA" sz="1400" dirty="0"/>
                    </a:p>
                  </a:txBody>
                  <a:tcPr>
                    <a:noFill/>
                  </a:tcPr>
                </a:tc>
                <a:tc>
                  <a:txBody>
                    <a:bodyPr/>
                    <a:lstStyle/>
                    <a:p>
                      <a:pPr algn="ctr"/>
                      <a:r>
                        <a:rPr lang="en-US" sz="1400" dirty="0"/>
                        <a:t>Bottom and top of IJV labelled; Operated by medical technicians</a:t>
                      </a:r>
                      <a:endParaRPr lang="en-CA" sz="1400" dirty="0"/>
                    </a:p>
                  </a:txBody>
                  <a:tcPr>
                    <a:noFill/>
                  </a:tcPr>
                </a:tc>
                <a:extLst>
                  <a:ext uri="{0D108BD9-81ED-4DB2-BD59-A6C34878D82A}">
                    <a16:rowId xmlns:a16="http://schemas.microsoft.com/office/drawing/2014/main" val="533054345"/>
                  </a:ext>
                </a:extLst>
              </a:tr>
            </a:tbl>
          </a:graphicData>
        </a:graphic>
      </p:graphicFrame>
      <p:sp>
        <p:nvSpPr>
          <p:cNvPr id="5" name="TextBox 4">
            <a:extLst>
              <a:ext uri="{FF2B5EF4-FFF2-40B4-BE49-F238E27FC236}">
                <a16:creationId xmlns:a16="http://schemas.microsoft.com/office/drawing/2014/main" id="{D7BF9184-901E-F613-79B6-A7C059223851}"/>
              </a:ext>
            </a:extLst>
          </p:cNvPr>
          <p:cNvSpPr txBox="1"/>
          <p:nvPr/>
        </p:nvSpPr>
        <p:spPr>
          <a:xfrm>
            <a:off x="1883533" y="3773222"/>
            <a:ext cx="8424935" cy="307777"/>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rPr>
              <a:t>Information of data collection</a:t>
            </a:r>
            <a:endParaRPr lang="en-CA"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54496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a:xfrm>
            <a:off x="412761" y="476672"/>
            <a:ext cx="11366479" cy="940207"/>
          </a:xfrm>
        </p:spPr>
        <p:txBody>
          <a:bodyPr/>
          <a:lstStyle/>
          <a:p>
            <a:r>
              <a:rPr lang="en-US" sz="2400" dirty="0"/>
              <a:t>Related works on remote photoplethysmography (</a:t>
            </a:r>
            <a:r>
              <a:rPr lang="en-US" sz="2400" dirty="0" err="1"/>
              <a:t>rPPG</a:t>
            </a:r>
            <a:r>
              <a:rPr lang="en-US" sz="2400" dirty="0"/>
              <a:t>)</a:t>
            </a:r>
            <a:endParaRPr lang="en-CA" sz="2400"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D1439BB-483E-23AB-1DCA-618D010A38F6}"/>
                  </a:ext>
                </a:extLst>
              </p:cNvPr>
              <p:cNvGraphicFramePr>
                <a:graphicFrameLocks noGrp="1"/>
              </p:cNvGraphicFramePr>
              <p:nvPr>
                <p:extLst>
                  <p:ext uri="{D42A27DB-BD31-4B8C-83A1-F6EECF244321}">
                    <p14:modId xmlns:p14="http://schemas.microsoft.com/office/powerpoint/2010/main" val="4173785487"/>
                  </p:ext>
                </p:extLst>
              </p:nvPr>
            </p:nvGraphicFramePr>
            <p:xfrm>
              <a:off x="412760" y="1700808"/>
              <a:ext cx="11366480" cy="3901440"/>
            </p:xfrm>
            <a:graphic>
              <a:graphicData uri="http://schemas.openxmlformats.org/drawingml/2006/table">
                <a:tbl>
                  <a:tblPr firstRow="1" bandRow="1">
                    <a:tableStyleId>{9D7B26C5-4107-4FEC-AEDC-1716B250A1EF}</a:tableStyleId>
                  </a:tblPr>
                  <a:tblGrid>
                    <a:gridCol w="2273296">
                      <a:extLst>
                        <a:ext uri="{9D8B030D-6E8A-4147-A177-3AD203B41FA5}">
                          <a16:colId xmlns:a16="http://schemas.microsoft.com/office/drawing/2014/main" val="2803451659"/>
                        </a:ext>
                      </a:extLst>
                    </a:gridCol>
                    <a:gridCol w="2273296">
                      <a:extLst>
                        <a:ext uri="{9D8B030D-6E8A-4147-A177-3AD203B41FA5}">
                          <a16:colId xmlns:a16="http://schemas.microsoft.com/office/drawing/2014/main" val="4071883879"/>
                        </a:ext>
                      </a:extLst>
                    </a:gridCol>
                    <a:gridCol w="2273296">
                      <a:extLst>
                        <a:ext uri="{9D8B030D-6E8A-4147-A177-3AD203B41FA5}">
                          <a16:colId xmlns:a16="http://schemas.microsoft.com/office/drawing/2014/main" val="2938383808"/>
                        </a:ext>
                      </a:extLst>
                    </a:gridCol>
                    <a:gridCol w="2273296">
                      <a:extLst>
                        <a:ext uri="{9D8B030D-6E8A-4147-A177-3AD203B41FA5}">
                          <a16:colId xmlns:a16="http://schemas.microsoft.com/office/drawing/2014/main" val="1732918803"/>
                        </a:ext>
                      </a:extLst>
                    </a:gridCol>
                    <a:gridCol w="2273296">
                      <a:extLst>
                        <a:ext uri="{9D8B030D-6E8A-4147-A177-3AD203B41FA5}">
                          <a16:colId xmlns:a16="http://schemas.microsoft.com/office/drawing/2014/main" val="1857395234"/>
                        </a:ext>
                      </a:extLst>
                    </a:gridCol>
                  </a:tblGrid>
                  <a:tr h="370840">
                    <a:tc>
                      <a:txBody>
                        <a:bodyPr/>
                        <a:lstStyle/>
                        <a:p>
                          <a:pPr algn="ctr"/>
                          <a:r>
                            <a:rPr lang="en-US" b="0" dirty="0">
                              <a:latin typeface="+mn-lt"/>
                              <a:ea typeface="Verdana" panose="020B0604030504040204" pitchFamily="34" charset="0"/>
                            </a:rPr>
                            <a:t>Chrominance-based method (CHROM)</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PBV</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PBV-PCA</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Plain-Orthogonal-to-Skin (POS)</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Spatial Subspace Rotation (2SR)</a:t>
                          </a:r>
                          <a:endParaRPr lang="en-CA" b="0" dirty="0">
                            <a:latin typeface="+mn-lt"/>
                            <a:ea typeface="Verdana" panose="020B0604030504040204" pitchFamily="34" charset="0"/>
                          </a:endParaRPr>
                        </a:p>
                      </a:txBody>
                      <a:tcPr>
                        <a:solidFill>
                          <a:schemeClr val="bg2">
                            <a:lumMod val="40000"/>
                            <a:lumOff val="60000"/>
                          </a:schemeClr>
                        </a:solidFill>
                      </a:tcPr>
                    </a:tc>
                    <a:extLst>
                      <a:ext uri="{0D108BD9-81ED-4DB2-BD59-A6C34878D82A}">
                        <a16:rowId xmlns:a16="http://schemas.microsoft.com/office/drawing/2014/main" val="3940093872"/>
                      </a:ext>
                    </a:extLst>
                  </a:tr>
                  <a:tr h="370840">
                    <a:tc>
                      <a:txBody>
                        <a:bodyPr/>
                        <a:lstStyle/>
                        <a:p>
                          <a:pPr marL="285750" indent="-285750">
                            <a:buFont typeface="Arial" panose="020B0604020202020204" pitchFamily="34" charset="0"/>
                            <a:buChar char="•"/>
                          </a:pPr>
                          <a:r>
                            <a:rPr lang="en-US" sz="1600" dirty="0">
                              <a:latin typeface="+mn-lt"/>
                              <a:ea typeface="Verdana" panose="020B0604030504040204" pitchFamily="34" charset="0"/>
                            </a:rPr>
                            <a:t>Proposal of a Chrominance-based method with </a:t>
                          </a:r>
                          <a:r>
                            <a:rPr lang="en-US" sz="1600" i="1" dirty="0">
                              <a:latin typeface="+mn-lt"/>
                              <a:ea typeface="Verdana" panose="020B0604030504040204" pitchFamily="34" charset="0"/>
                            </a:rPr>
                            <a:t>skin tone standardization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ea typeface="Verdana" panose="020B0604030504040204" pitchFamily="34" charset="0"/>
                            </a:rPr>
                            <a:t>Using spatial average of color channels</a:t>
                          </a:r>
                        </a:p>
                        <a:p>
                          <a:pPr marL="285750" indent="-285750">
                            <a:buFont typeface="Arial" panose="020B0604020202020204" pitchFamily="34" charset="0"/>
                            <a:buChar char="•"/>
                          </a:pPr>
                          <a:r>
                            <a:rPr lang="en-CA" sz="1600" dirty="0">
                              <a:latin typeface="+mn-lt"/>
                              <a:ea typeface="Verdana" panose="020B0604030504040204" pitchFamily="34" charset="0"/>
                            </a:rPr>
                            <a:t>Production of </a:t>
                          </a:r>
                          <a:r>
                            <a:rPr lang="en-CA" sz="1600" dirty="0" err="1">
                              <a:latin typeface="+mn-lt"/>
                              <a:ea typeface="Verdana" panose="020B0604030504040204" pitchFamily="34" charset="0"/>
                            </a:rPr>
                            <a:t>rPPG</a:t>
                          </a:r>
                          <a:r>
                            <a:rPr lang="en-CA" sz="1600" dirty="0">
                              <a:latin typeface="+mn-lt"/>
                              <a:ea typeface="Verdana" panose="020B0604030504040204" pitchFamily="34" charset="0"/>
                            </a:rPr>
                            <a:t> signal from difference between color channels</a:t>
                          </a:r>
                        </a:p>
                      </a:txBody>
                      <a:tcPr>
                        <a:solidFill>
                          <a:schemeClr val="bg1">
                            <a:lumMod val="95000"/>
                            <a:alpha val="20000"/>
                          </a:schemeClr>
                        </a:solidFill>
                      </a:tcPr>
                    </a:tc>
                    <a:tc>
                      <a:txBody>
                        <a:bodyPr/>
                        <a:lstStyle/>
                        <a:p>
                          <a:pPr marL="285750" indent="-285750">
                            <a:buFont typeface="Arial" panose="020B0604020202020204" pitchFamily="34" charset="0"/>
                            <a:buChar char="•"/>
                          </a:pPr>
                          <a:r>
                            <a:rPr lang="en-US" sz="1600" dirty="0"/>
                            <a:t>Proposal of the </a:t>
                          </a:r>
                          <a:r>
                            <a:rPr lang="en-US" sz="1600" i="1" dirty="0"/>
                            <a:t>normalized blood-volume pulse vector </a:t>
                          </a:r>
                          <a14:m>
                            <m:oMath xmlns:m="http://schemas.openxmlformats.org/officeDocument/2006/math">
                              <m:acc>
                                <m:accPr>
                                  <m:chr m:val="⃗"/>
                                  <m:ctrlPr>
                                    <a:rPr lang="en-US" sz="1600" i="1" smtClean="0">
                                      <a:latin typeface="Cambria Math" panose="02040503050406030204" pitchFamily="18" charset="0"/>
                                    </a:rPr>
                                  </m:ctrlPr>
                                </m:accPr>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𝐵𝑉</m:t>
                                      </m:r>
                                    </m:sub>
                                  </m:sSub>
                                </m:e>
                              </m:acc>
                            </m:oMath>
                          </a14:m>
                          <a:endParaRPr lang="en-US" sz="1600" i="1"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ea typeface="Verdana" panose="020B0604030504040204" pitchFamily="34" charset="0"/>
                            </a:rPr>
                            <a:t>Using spatial average of color channels</a:t>
                          </a:r>
                        </a:p>
                        <a:p>
                          <a:pPr marL="285750" indent="-285750">
                            <a:buFont typeface="Arial" panose="020B0604020202020204" pitchFamily="34" charset="0"/>
                            <a:buChar char="•"/>
                          </a:pPr>
                          <a:r>
                            <a:rPr lang="en-CA" sz="1600" i="0" dirty="0"/>
                            <a:t>Correlation between the produced</a:t>
                          </a:r>
                          <a:r>
                            <a:rPr lang="en-CA" sz="1600" i="0" baseline="0" dirty="0"/>
                            <a:t> </a:t>
                          </a:r>
                          <a:r>
                            <a:rPr lang="en-CA" sz="1600" i="0" baseline="0" dirty="0" err="1"/>
                            <a:t>rPPG</a:t>
                          </a:r>
                          <a:r>
                            <a:rPr lang="en-CA" sz="1600" i="0" baseline="0" dirty="0"/>
                            <a:t> and the color channels equals </a:t>
                          </a:r>
                          <a:r>
                            <a:rPr lang="en-CA" sz="1600" i="0" dirty="0"/>
                            <a:t> </a:t>
                          </a:r>
                          <a14:m>
                            <m:oMath xmlns:m="http://schemas.openxmlformats.org/officeDocument/2006/math">
                              <m:acc>
                                <m:accPr>
                                  <m:chr m:val="⃗"/>
                                  <m:ctrlPr>
                                    <a:rPr lang="en-US" sz="1600" i="1" smtClean="0">
                                      <a:latin typeface="Cambria Math" panose="02040503050406030204" pitchFamily="18" charset="0"/>
                                    </a:rPr>
                                  </m:ctrlPr>
                                </m:accPr>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𝐵𝑉</m:t>
                                      </m:r>
                                    </m:sub>
                                  </m:sSub>
                                </m:e>
                              </m:acc>
                            </m:oMath>
                          </a14:m>
                          <a:endParaRPr lang="en-CA" sz="1600" i="0" dirty="0"/>
                        </a:p>
                      </a:txBody>
                      <a:tcPr>
                        <a:solidFill>
                          <a:schemeClr val="bg1">
                            <a:lumMod val="95000"/>
                            <a:alpha val="20000"/>
                          </a:schemeClr>
                        </a:solidFill>
                      </a:tcPr>
                    </a:tc>
                    <a:tc>
                      <a:txBody>
                        <a:bodyPr/>
                        <a:lstStyle/>
                        <a:p>
                          <a:pPr marL="285750" indent="-285750">
                            <a:buFont typeface="Arial" panose="020B0604020202020204" pitchFamily="34" charset="0"/>
                            <a:buChar char="•"/>
                          </a:pPr>
                          <a:r>
                            <a:rPr lang="en-US" sz="1600" dirty="0"/>
                            <a:t>Using a reference weight vector resulting from the PBV method</a:t>
                          </a:r>
                          <a:r>
                            <a:rPr lang="en-CA" sz="1600" dirty="0"/>
                            <a:t> as the guidance of the principal component selection </a:t>
                          </a:r>
                          <a:endParaRPr lang="en-US" sz="1600" dirty="0"/>
                        </a:p>
                      </a:txBody>
                      <a:tcPr>
                        <a:solidFill>
                          <a:schemeClr val="bg1">
                            <a:lumMod val="95000"/>
                            <a:alpha val="20000"/>
                          </a:schemeClr>
                        </a:solidFill>
                      </a:tcPr>
                    </a:tc>
                    <a:tc>
                      <a:txBody>
                        <a:bodyPr/>
                        <a:lstStyle/>
                        <a:p>
                          <a:pPr marL="285750" indent="-285750">
                            <a:buFont typeface="Arial" panose="020B0604020202020204" pitchFamily="34" charset="0"/>
                            <a:buChar char="•"/>
                          </a:pPr>
                          <a:r>
                            <a:rPr lang="en-US" sz="1600" dirty="0"/>
                            <a:t>Projecting both spatially and temporally averaged color channels to a plane orthogonal to the skin tone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ea typeface="Verdana" panose="020B0604030504040204" pitchFamily="34" charset="0"/>
                            </a:rPr>
                            <a:t>Using spatial average of color channels</a:t>
                          </a:r>
                          <a:r>
                            <a:rPr lang="en-CA" sz="1600" dirty="0">
                              <a:latin typeface="+mn-lt"/>
                              <a:ea typeface="Verdana" panose="020B0604030504040204" pitchFamily="34" charset="0"/>
                            </a:rPr>
                            <a:t> as well as temporal average across short time windows</a:t>
                          </a:r>
                          <a:endParaRPr lang="en-US" sz="1600" dirty="0">
                            <a:latin typeface="+mn-lt"/>
                            <a:ea typeface="Verdana" panose="020B0604030504040204" pitchFamily="34" charset="0"/>
                          </a:endParaRPr>
                        </a:p>
                      </a:txBody>
                      <a:tcPr>
                        <a:solidFill>
                          <a:schemeClr val="bg1">
                            <a:lumMod val="95000"/>
                            <a:alpha val="20000"/>
                          </a:schemeClr>
                        </a:solidFill>
                      </a:tcPr>
                    </a:tc>
                    <a:tc>
                      <a:txBody>
                        <a:bodyPr/>
                        <a:lstStyle/>
                        <a:p>
                          <a:pPr marL="285750" indent="-285750">
                            <a:buFont typeface="Arial" panose="020B0604020202020204" pitchFamily="34" charset="0"/>
                            <a:buChar char="•"/>
                          </a:pPr>
                          <a:r>
                            <a:rPr lang="en-US" sz="1600" dirty="0"/>
                            <a:t>Construction of a subspace of skin-pixels in RGB space</a:t>
                          </a:r>
                        </a:p>
                        <a:p>
                          <a:pPr marL="285750" indent="-285750">
                            <a:buFont typeface="Arial" panose="020B0604020202020204" pitchFamily="34" charset="0"/>
                            <a:buChar char="•"/>
                          </a:pPr>
                          <a:r>
                            <a:rPr lang="en-US" sz="1600" dirty="0"/>
                            <a:t>The extraction of </a:t>
                          </a:r>
                          <a:r>
                            <a:rPr lang="en-US" sz="1600" dirty="0" err="1"/>
                            <a:t>rPPG</a:t>
                          </a:r>
                          <a:r>
                            <a:rPr lang="en-US" sz="1600" dirty="0"/>
                            <a:t> signal from the temporal rotation of the subspace</a:t>
                          </a:r>
                        </a:p>
                        <a:p>
                          <a:pPr marL="285750" indent="-285750">
                            <a:buFont typeface="Arial" panose="020B0604020202020204" pitchFamily="34" charset="0"/>
                            <a:buChar char="•"/>
                          </a:pPr>
                          <a:r>
                            <a:rPr lang="en-US" sz="1600" dirty="0"/>
                            <a:t>Exploiting the spatial distribution of the skin-pixels</a:t>
                          </a:r>
                          <a:endParaRPr lang="en-CA" sz="1600" dirty="0"/>
                        </a:p>
                      </a:txBody>
                      <a:tcPr>
                        <a:solidFill>
                          <a:schemeClr val="bg1">
                            <a:lumMod val="95000"/>
                            <a:alpha val="20000"/>
                          </a:schemeClr>
                        </a:solidFill>
                      </a:tcPr>
                    </a:tc>
                    <a:extLst>
                      <a:ext uri="{0D108BD9-81ED-4DB2-BD59-A6C34878D82A}">
                        <a16:rowId xmlns:a16="http://schemas.microsoft.com/office/drawing/2014/main" val="1253094711"/>
                      </a:ext>
                    </a:extLst>
                  </a:tr>
                </a:tbl>
              </a:graphicData>
            </a:graphic>
          </p:graphicFrame>
        </mc:Choice>
        <mc:Fallback xmlns="">
          <p:graphicFrame>
            <p:nvGraphicFramePr>
              <p:cNvPr id="6" name="Table 5">
                <a:extLst>
                  <a:ext uri="{FF2B5EF4-FFF2-40B4-BE49-F238E27FC236}">
                    <a16:creationId xmlns:a16="http://schemas.microsoft.com/office/drawing/2014/main" id="{7D1439BB-483E-23AB-1DCA-618D010A38F6}"/>
                  </a:ext>
                </a:extLst>
              </p:cNvPr>
              <p:cNvGraphicFramePr>
                <a:graphicFrameLocks noGrp="1"/>
              </p:cNvGraphicFramePr>
              <p:nvPr>
                <p:extLst>
                  <p:ext uri="{D42A27DB-BD31-4B8C-83A1-F6EECF244321}">
                    <p14:modId xmlns:p14="http://schemas.microsoft.com/office/powerpoint/2010/main" val="4173785487"/>
                  </p:ext>
                </p:extLst>
              </p:nvPr>
            </p:nvGraphicFramePr>
            <p:xfrm>
              <a:off x="412760" y="1700808"/>
              <a:ext cx="11366480" cy="3901440"/>
            </p:xfrm>
            <a:graphic>
              <a:graphicData uri="http://schemas.openxmlformats.org/drawingml/2006/table">
                <a:tbl>
                  <a:tblPr firstRow="1" bandRow="1">
                    <a:tableStyleId>{9D7B26C5-4107-4FEC-AEDC-1716B250A1EF}</a:tableStyleId>
                  </a:tblPr>
                  <a:tblGrid>
                    <a:gridCol w="2273296">
                      <a:extLst>
                        <a:ext uri="{9D8B030D-6E8A-4147-A177-3AD203B41FA5}">
                          <a16:colId xmlns:a16="http://schemas.microsoft.com/office/drawing/2014/main" val="2803451659"/>
                        </a:ext>
                      </a:extLst>
                    </a:gridCol>
                    <a:gridCol w="2273296">
                      <a:extLst>
                        <a:ext uri="{9D8B030D-6E8A-4147-A177-3AD203B41FA5}">
                          <a16:colId xmlns:a16="http://schemas.microsoft.com/office/drawing/2014/main" val="4071883879"/>
                        </a:ext>
                      </a:extLst>
                    </a:gridCol>
                    <a:gridCol w="2273296">
                      <a:extLst>
                        <a:ext uri="{9D8B030D-6E8A-4147-A177-3AD203B41FA5}">
                          <a16:colId xmlns:a16="http://schemas.microsoft.com/office/drawing/2014/main" val="2938383808"/>
                        </a:ext>
                      </a:extLst>
                    </a:gridCol>
                    <a:gridCol w="2273296">
                      <a:extLst>
                        <a:ext uri="{9D8B030D-6E8A-4147-A177-3AD203B41FA5}">
                          <a16:colId xmlns:a16="http://schemas.microsoft.com/office/drawing/2014/main" val="1732918803"/>
                        </a:ext>
                      </a:extLst>
                    </a:gridCol>
                    <a:gridCol w="2273296">
                      <a:extLst>
                        <a:ext uri="{9D8B030D-6E8A-4147-A177-3AD203B41FA5}">
                          <a16:colId xmlns:a16="http://schemas.microsoft.com/office/drawing/2014/main" val="1857395234"/>
                        </a:ext>
                      </a:extLst>
                    </a:gridCol>
                  </a:tblGrid>
                  <a:tr h="640080">
                    <a:tc>
                      <a:txBody>
                        <a:bodyPr/>
                        <a:lstStyle/>
                        <a:p>
                          <a:pPr algn="ctr"/>
                          <a:r>
                            <a:rPr lang="en-US" b="0" dirty="0">
                              <a:latin typeface="+mn-lt"/>
                              <a:ea typeface="Verdana" panose="020B0604030504040204" pitchFamily="34" charset="0"/>
                            </a:rPr>
                            <a:t>Chrominance-based method (CHROM)</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PBV</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PBV-PCA</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Plain-Orthogonal-to-Skin (POS)</a:t>
                          </a:r>
                          <a:endParaRPr lang="en-CA" b="0" dirty="0">
                            <a:latin typeface="+mn-lt"/>
                            <a:ea typeface="Verdana" panose="020B0604030504040204" pitchFamily="34" charset="0"/>
                          </a:endParaRPr>
                        </a:p>
                      </a:txBody>
                      <a:tcPr>
                        <a:solidFill>
                          <a:schemeClr val="bg2">
                            <a:lumMod val="40000"/>
                            <a:lumOff val="60000"/>
                          </a:schemeClr>
                        </a:solidFill>
                      </a:tcPr>
                    </a:tc>
                    <a:tc>
                      <a:txBody>
                        <a:bodyPr/>
                        <a:lstStyle/>
                        <a:p>
                          <a:pPr algn="ctr"/>
                          <a:r>
                            <a:rPr lang="en-US" b="0" dirty="0">
                              <a:latin typeface="+mn-lt"/>
                              <a:ea typeface="Verdana" panose="020B0604030504040204" pitchFamily="34" charset="0"/>
                            </a:rPr>
                            <a:t>Spatial Subspace Rotation (2SR)</a:t>
                          </a:r>
                          <a:endParaRPr lang="en-CA" b="0" dirty="0">
                            <a:latin typeface="+mn-lt"/>
                            <a:ea typeface="Verdana" panose="020B0604030504040204" pitchFamily="34" charset="0"/>
                          </a:endParaRPr>
                        </a:p>
                      </a:txBody>
                      <a:tcPr>
                        <a:solidFill>
                          <a:schemeClr val="bg2">
                            <a:lumMod val="40000"/>
                            <a:lumOff val="60000"/>
                          </a:schemeClr>
                        </a:solidFill>
                      </a:tcPr>
                    </a:tc>
                    <a:extLst>
                      <a:ext uri="{0D108BD9-81ED-4DB2-BD59-A6C34878D82A}">
                        <a16:rowId xmlns:a16="http://schemas.microsoft.com/office/drawing/2014/main" val="3940093872"/>
                      </a:ext>
                    </a:extLst>
                  </a:tr>
                  <a:tr h="3261360">
                    <a:tc>
                      <a:txBody>
                        <a:bodyPr/>
                        <a:lstStyle/>
                        <a:p>
                          <a:pPr marL="285750" indent="-285750">
                            <a:buFont typeface="Arial" panose="020B0604020202020204" pitchFamily="34" charset="0"/>
                            <a:buChar char="•"/>
                          </a:pPr>
                          <a:r>
                            <a:rPr lang="en-US" sz="1600" dirty="0">
                              <a:latin typeface="+mn-lt"/>
                              <a:ea typeface="Verdana" panose="020B0604030504040204" pitchFamily="34" charset="0"/>
                            </a:rPr>
                            <a:t>Proposal of a Chrominance-based method with </a:t>
                          </a:r>
                          <a:r>
                            <a:rPr lang="en-US" sz="1600" i="1" dirty="0">
                              <a:latin typeface="+mn-lt"/>
                              <a:ea typeface="Verdana" panose="020B0604030504040204" pitchFamily="34" charset="0"/>
                            </a:rPr>
                            <a:t>skin tone standardization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ea typeface="Verdana" panose="020B0604030504040204" pitchFamily="34" charset="0"/>
                            </a:rPr>
                            <a:t>Using spatial average of color channels</a:t>
                          </a:r>
                        </a:p>
                        <a:p>
                          <a:pPr marL="285750" indent="-285750">
                            <a:buFont typeface="Arial" panose="020B0604020202020204" pitchFamily="34" charset="0"/>
                            <a:buChar char="•"/>
                          </a:pPr>
                          <a:r>
                            <a:rPr lang="en-CA" sz="1600" dirty="0">
                              <a:latin typeface="+mn-lt"/>
                              <a:ea typeface="Verdana" panose="020B0604030504040204" pitchFamily="34" charset="0"/>
                            </a:rPr>
                            <a:t>Production of </a:t>
                          </a:r>
                          <a:r>
                            <a:rPr lang="en-CA" sz="1600" dirty="0" err="1">
                              <a:latin typeface="+mn-lt"/>
                              <a:ea typeface="Verdana" panose="020B0604030504040204" pitchFamily="34" charset="0"/>
                            </a:rPr>
                            <a:t>rPPG</a:t>
                          </a:r>
                          <a:r>
                            <a:rPr lang="en-CA" sz="1600" dirty="0">
                              <a:latin typeface="+mn-lt"/>
                              <a:ea typeface="Verdana" panose="020B0604030504040204" pitchFamily="34" charset="0"/>
                            </a:rPr>
                            <a:t> signal from difference between color channels</a:t>
                          </a:r>
                        </a:p>
                      </a:txBody>
                      <a:tcPr>
                        <a:solidFill>
                          <a:schemeClr val="bg1">
                            <a:lumMod val="95000"/>
                            <a:alpha val="20000"/>
                          </a:schemeClr>
                        </a:solidFill>
                      </a:tcPr>
                    </a:tc>
                    <a:tc>
                      <a:txBody>
                        <a:bodyPr/>
                        <a:lstStyle/>
                        <a:p>
                          <a:endParaRPr lang="en-US"/>
                        </a:p>
                      </a:txBody>
                      <a:tcPr>
                        <a:blipFill>
                          <a:blip r:embed="rId3"/>
                          <a:stretch>
                            <a:fillRect l="-100000" t="-20522" r="-300536" b="-2239"/>
                          </a:stretch>
                        </a:blipFill>
                      </a:tcPr>
                    </a:tc>
                    <a:tc>
                      <a:txBody>
                        <a:bodyPr/>
                        <a:lstStyle/>
                        <a:p>
                          <a:pPr marL="285750" indent="-285750">
                            <a:buFont typeface="Arial" panose="020B0604020202020204" pitchFamily="34" charset="0"/>
                            <a:buChar char="•"/>
                          </a:pPr>
                          <a:r>
                            <a:rPr lang="en-US" sz="1600" dirty="0"/>
                            <a:t>Using a reference weight vector resulting from the PBV method</a:t>
                          </a:r>
                          <a:r>
                            <a:rPr lang="en-CA" sz="1600" dirty="0"/>
                            <a:t> as the guidance of the principal component selection </a:t>
                          </a:r>
                          <a:endParaRPr lang="en-US" sz="1600" dirty="0"/>
                        </a:p>
                      </a:txBody>
                      <a:tcPr>
                        <a:solidFill>
                          <a:schemeClr val="bg1">
                            <a:lumMod val="95000"/>
                            <a:alpha val="20000"/>
                          </a:schemeClr>
                        </a:solidFill>
                      </a:tcPr>
                    </a:tc>
                    <a:tc>
                      <a:txBody>
                        <a:bodyPr/>
                        <a:lstStyle/>
                        <a:p>
                          <a:pPr marL="285750" indent="-285750">
                            <a:buFont typeface="Arial" panose="020B0604020202020204" pitchFamily="34" charset="0"/>
                            <a:buChar char="•"/>
                          </a:pPr>
                          <a:r>
                            <a:rPr lang="en-US" sz="1600" dirty="0"/>
                            <a:t>Projecting both spatially and temporally averaged color channels to a plane orthogonal to the skin tone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ea typeface="Verdana" panose="020B0604030504040204" pitchFamily="34" charset="0"/>
                            </a:rPr>
                            <a:t>Using spatial average of color channels</a:t>
                          </a:r>
                          <a:r>
                            <a:rPr lang="en-CA" sz="1600" dirty="0">
                              <a:latin typeface="+mn-lt"/>
                              <a:ea typeface="Verdana" panose="020B0604030504040204" pitchFamily="34" charset="0"/>
                            </a:rPr>
                            <a:t> as well as temporal average across short time windows</a:t>
                          </a:r>
                          <a:endParaRPr lang="en-US" sz="1600" dirty="0">
                            <a:latin typeface="+mn-lt"/>
                            <a:ea typeface="Verdana" panose="020B0604030504040204" pitchFamily="34" charset="0"/>
                          </a:endParaRPr>
                        </a:p>
                      </a:txBody>
                      <a:tcPr>
                        <a:solidFill>
                          <a:schemeClr val="bg1">
                            <a:lumMod val="95000"/>
                            <a:alpha val="20000"/>
                          </a:schemeClr>
                        </a:solidFill>
                      </a:tcPr>
                    </a:tc>
                    <a:tc>
                      <a:txBody>
                        <a:bodyPr/>
                        <a:lstStyle/>
                        <a:p>
                          <a:pPr marL="285750" indent="-285750">
                            <a:buFont typeface="Arial" panose="020B0604020202020204" pitchFamily="34" charset="0"/>
                            <a:buChar char="•"/>
                          </a:pPr>
                          <a:r>
                            <a:rPr lang="en-US" sz="1600" dirty="0"/>
                            <a:t>Construction of a subspace of skin-pixels in RGB space</a:t>
                          </a:r>
                        </a:p>
                        <a:p>
                          <a:pPr marL="285750" indent="-285750">
                            <a:buFont typeface="Arial" panose="020B0604020202020204" pitchFamily="34" charset="0"/>
                            <a:buChar char="•"/>
                          </a:pPr>
                          <a:r>
                            <a:rPr lang="en-US" sz="1600" dirty="0"/>
                            <a:t>The extraction of </a:t>
                          </a:r>
                          <a:r>
                            <a:rPr lang="en-US" sz="1600" dirty="0" err="1"/>
                            <a:t>rPPG</a:t>
                          </a:r>
                          <a:r>
                            <a:rPr lang="en-US" sz="1600" dirty="0"/>
                            <a:t> signal from the temporal rotation of the subspace</a:t>
                          </a:r>
                        </a:p>
                        <a:p>
                          <a:pPr marL="285750" indent="-285750">
                            <a:buFont typeface="Arial" panose="020B0604020202020204" pitchFamily="34" charset="0"/>
                            <a:buChar char="•"/>
                          </a:pPr>
                          <a:r>
                            <a:rPr lang="en-US" sz="1600" dirty="0"/>
                            <a:t>Exploiting the spatial distribution of the skin-pixels</a:t>
                          </a:r>
                          <a:endParaRPr lang="en-CA" sz="1600" dirty="0"/>
                        </a:p>
                      </a:txBody>
                      <a:tcPr>
                        <a:solidFill>
                          <a:schemeClr val="bg1">
                            <a:lumMod val="95000"/>
                            <a:alpha val="20000"/>
                          </a:schemeClr>
                        </a:solidFill>
                      </a:tcPr>
                    </a:tc>
                    <a:extLst>
                      <a:ext uri="{0D108BD9-81ED-4DB2-BD59-A6C34878D82A}">
                        <a16:rowId xmlns:a16="http://schemas.microsoft.com/office/drawing/2014/main" val="1253094711"/>
                      </a:ext>
                    </a:extLst>
                  </a:tr>
                </a:tbl>
              </a:graphicData>
            </a:graphic>
          </p:graphicFrame>
        </mc:Fallback>
      </mc:AlternateContent>
    </p:spTree>
    <p:extLst>
      <p:ext uri="{BB962C8B-B14F-4D97-AF65-F5344CB8AC3E}">
        <p14:creationId xmlns:p14="http://schemas.microsoft.com/office/powerpoint/2010/main" val="1572817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604C-B075-C9E2-DDDF-9EE520F4D413}"/>
              </a:ext>
            </a:extLst>
          </p:cNvPr>
          <p:cNvSpPr>
            <a:spLocks noGrp="1"/>
          </p:cNvSpPr>
          <p:nvPr>
            <p:ph type="title"/>
          </p:nvPr>
        </p:nvSpPr>
        <p:spPr>
          <a:xfrm>
            <a:off x="555955" y="472569"/>
            <a:ext cx="10366176" cy="940207"/>
          </a:xfrm>
        </p:spPr>
        <p:txBody>
          <a:bodyPr/>
          <a:lstStyle/>
          <a:p>
            <a:r>
              <a:rPr lang="en-US" sz="2400" dirty="0"/>
              <a:t>Results</a:t>
            </a:r>
            <a:endParaRPr lang="en-CA" sz="2400" dirty="0"/>
          </a:p>
        </p:txBody>
      </p:sp>
      <p:pic>
        <p:nvPicPr>
          <p:cNvPr id="9" name="Picture 8">
            <a:extLst>
              <a:ext uri="{FF2B5EF4-FFF2-40B4-BE49-F238E27FC236}">
                <a16:creationId xmlns:a16="http://schemas.microsoft.com/office/drawing/2014/main" id="{C41EDF5E-ACEC-729D-D794-B6A8DD06E66B}"/>
              </a:ext>
            </a:extLst>
          </p:cNvPr>
          <p:cNvPicPr>
            <a:picLocks noChangeAspect="1"/>
          </p:cNvPicPr>
          <p:nvPr/>
        </p:nvPicPr>
        <p:blipFill rotWithShape="1">
          <a:blip r:embed="rId3"/>
          <a:srcRect l="3243" t="6563" r="8165"/>
          <a:stretch/>
        </p:blipFill>
        <p:spPr>
          <a:xfrm>
            <a:off x="6435746" y="239276"/>
            <a:ext cx="2683319" cy="2122556"/>
          </a:xfrm>
          <a:prstGeom prst="rect">
            <a:avLst/>
          </a:prstGeom>
        </p:spPr>
      </p:pic>
      <p:pic>
        <p:nvPicPr>
          <p:cNvPr id="12" name="Picture 11">
            <a:extLst>
              <a:ext uri="{FF2B5EF4-FFF2-40B4-BE49-F238E27FC236}">
                <a16:creationId xmlns:a16="http://schemas.microsoft.com/office/drawing/2014/main" id="{7D29A379-1BC5-8FCA-1F36-DE01197FF577}"/>
              </a:ext>
            </a:extLst>
          </p:cNvPr>
          <p:cNvPicPr>
            <a:picLocks noChangeAspect="1"/>
          </p:cNvPicPr>
          <p:nvPr/>
        </p:nvPicPr>
        <p:blipFill rotWithShape="1">
          <a:blip r:embed="rId4"/>
          <a:srcRect l="3691" t="6563" r="7716"/>
          <a:stretch/>
        </p:blipFill>
        <p:spPr>
          <a:xfrm>
            <a:off x="9199743" y="239276"/>
            <a:ext cx="2683319" cy="2122556"/>
          </a:xfrm>
          <a:prstGeom prst="rect">
            <a:avLst/>
          </a:prstGeom>
        </p:spPr>
      </p:pic>
      <p:pic>
        <p:nvPicPr>
          <p:cNvPr id="14" name="Picture 13">
            <a:extLst>
              <a:ext uri="{FF2B5EF4-FFF2-40B4-BE49-F238E27FC236}">
                <a16:creationId xmlns:a16="http://schemas.microsoft.com/office/drawing/2014/main" id="{E0A9C7D4-837F-18BD-C4F0-C40906BF52C5}"/>
              </a:ext>
            </a:extLst>
          </p:cNvPr>
          <p:cNvPicPr>
            <a:picLocks noChangeAspect="1"/>
          </p:cNvPicPr>
          <p:nvPr/>
        </p:nvPicPr>
        <p:blipFill rotWithShape="1">
          <a:blip r:embed="rId5"/>
          <a:srcRect l="4473" t="7072" r="8165"/>
          <a:stretch/>
        </p:blipFill>
        <p:spPr>
          <a:xfrm>
            <a:off x="6456040" y="4496169"/>
            <a:ext cx="2683320" cy="2140718"/>
          </a:xfrm>
          <a:prstGeom prst="rect">
            <a:avLst/>
          </a:prstGeom>
        </p:spPr>
      </p:pic>
      <p:pic>
        <p:nvPicPr>
          <p:cNvPr id="16" name="Picture 15">
            <a:extLst>
              <a:ext uri="{FF2B5EF4-FFF2-40B4-BE49-F238E27FC236}">
                <a16:creationId xmlns:a16="http://schemas.microsoft.com/office/drawing/2014/main" id="{F9F690B3-30D2-0242-E5D4-1A2BBD722644}"/>
              </a:ext>
            </a:extLst>
          </p:cNvPr>
          <p:cNvPicPr>
            <a:picLocks noChangeAspect="1"/>
          </p:cNvPicPr>
          <p:nvPr/>
        </p:nvPicPr>
        <p:blipFill rotWithShape="1">
          <a:blip r:embed="rId6"/>
          <a:srcRect l="4371" t="7072" r="8267"/>
          <a:stretch/>
        </p:blipFill>
        <p:spPr>
          <a:xfrm>
            <a:off x="6456040" y="2358641"/>
            <a:ext cx="2683320" cy="2140718"/>
          </a:xfrm>
          <a:prstGeom prst="rect">
            <a:avLst/>
          </a:prstGeom>
        </p:spPr>
      </p:pic>
      <p:pic>
        <p:nvPicPr>
          <p:cNvPr id="18" name="Picture 17">
            <a:extLst>
              <a:ext uri="{FF2B5EF4-FFF2-40B4-BE49-F238E27FC236}">
                <a16:creationId xmlns:a16="http://schemas.microsoft.com/office/drawing/2014/main" id="{B0BA38F7-4325-8EB0-2471-E915FCBCA36C}"/>
              </a:ext>
            </a:extLst>
          </p:cNvPr>
          <p:cNvPicPr>
            <a:picLocks noChangeAspect="1"/>
          </p:cNvPicPr>
          <p:nvPr/>
        </p:nvPicPr>
        <p:blipFill rotWithShape="1">
          <a:blip r:embed="rId7"/>
          <a:srcRect l="4269" t="7072" r="8368"/>
          <a:stretch/>
        </p:blipFill>
        <p:spPr>
          <a:xfrm>
            <a:off x="9199743" y="2358641"/>
            <a:ext cx="2683319" cy="2140717"/>
          </a:xfrm>
          <a:prstGeom prst="rect">
            <a:avLst/>
          </a:prstGeom>
        </p:spPr>
      </p:pic>
      <p:pic>
        <p:nvPicPr>
          <p:cNvPr id="20" name="Picture 19">
            <a:extLst>
              <a:ext uri="{FF2B5EF4-FFF2-40B4-BE49-F238E27FC236}">
                <a16:creationId xmlns:a16="http://schemas.microsoft.com/office/drawing/2014/main" id="{ED59B677-EA67-4D97-B5BB-A2DC648CC2FA}"/>
              </a:ext>
            </a:extLst>
          </p:cNvPr>
          <p:cNvPicPr>
            <a:picLocks noChangeAspect="1"/>
          </p:cNvPicPr>
          <p:nvPr/>
        </p:nvPicPr>
        <p:blipFill rotWithShape="1">
          <a:blip r:embed="rId8"/>
          <a:srcRect l="3116" t="5704" r="8164"/>
          <a:stretch/>
        </p:blipFill>
        <p:spPr>
          <a:xfrm>
            <a:off x="9218130" y="4497880"/>
            <a:ext cx="2683320" cy="2139007"/>
          </a:xfrm>
          <a:prstGeom prst="rect">
            <a:avLst/>
          </a:prstGeom>
        </p:spPr>
      </p:pic>
      <p:pic>
        <p:nvPicPr>
          <p:cNvPr id="22" name="Picture 21">
            <a:extLst>
              <a:ext uri="{FF2B5EF4-FFF2-40B4-BE49-F238E27FC236}">
                <a16:creationId xmlns:a16="http://schemas.microsoft.com/office/drawing/2014/main" id="{EBD7F7BD-CEF2-C7BB-35E1-33546690679E}"/>
              </a:ext>
            </a:extLst>
          </p:cNvPr>
          <p:cNvPicPr>
            <a:picLocks noChangeAspect="1"/>
          </p:cNvPicPr>
          <p:nvPr/>
        </p:nvPicPr>
        <p:blipFill>
          <a:blip r:embed="rId9"/>
          <a:stretch>
            <a:fillRect/>
          </a:stretch>
        </p:blipFill>
        <p:spPr>
          <a:xfrm>
            <a:off x="499296" y="1412776"/>
            <a:ext cx="5596704" cy="2140717"/>
          </a:xfrm>
          <a:prstGeom prst="rect">
            <a:avLst/>
          </a:prstGeom>
        </p:spPr>
      </p:pic>
      <p:pic>
        <p:nvPicPr>
          <p:cNvPr id="15" name="Picture 14">
            <a:extLst>
              <a:ext uri="{FF2B5EF4-FFF2-40B4-BE49-F238E27FC236}">
                <a16:creationId xmlns:a16="http://schemas.microsoft.com/office/drawing/2014/main" id="{5EB8D58E-6297-7E3B-4D29-5C507E2A2E15}"/>
              </a:ext>
            </a:extLst>
          </p:cNvPr>
          <p:cNvPicPr>
            <a:picLocks noChangeAspect="1"/>
          </p:cNvPicPr>
          <p:nvPr/>
        </p:nvPicPr>
        <p:blipFill rotWithShape="1">
          <a:blip r:embed="rId10"/>
          <a:srcRect l="4793" t="7192" r="7709" b="3634"/>
          <a:stretch/>
        </p:blipFill>
        <p:spPr>
          <a:xfrm>
            <a:off x="1847528" y="3909872"/>
            <a:ext cx="3312368" cy="2475559"/>
          </a:xfrm>
          <a:prstGeom prst="rect">
            <a:avLst/>
          </a:prstGeom>
        </p:spPr>
      </p:pic>
    </p:spTree>
    <p:extLst>
      <p:ext uri="{BB962C8B-B14F-4D97-AF65-F5344CB8AC3E}">
        <p14:creationId xmlns:p14="http://schemas.microsoft.com/office/powerpoint/2010/main" val="1999747782"/>
      </p:ext>
    </p:extLst>
  </p:cSld>
  <p:clrMapOvr>
    <a:masterClrMapping/>
  </p:clrMapOvr>
</p:sld>
</file>

<file path=ppt/theme/theme1.xml><?xml version="1.0" encoding="utf-8"?>
<a:theme xmlns:a="http://schemas.openxmlformats.org/drawingml/2006/main" name="uOttawa-powerpoint-template">
  <a:themeElements>
    <a:clrScheme name="Garn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arn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Garn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arn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arn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arn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arn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arn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arn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uOttawa-powerpoint-template.pot</Template>
  <TotalTime>11381</TotalTime>
  <Words>1810</Words>
  <Application>Microsoft Office PowerPoint</Application>
  <PresentationFormat>Widescreen</PresentationFormat>
  <Paragraphs>127</Paragraphs>
  <Slides>11</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NimbusRomNo9L-Regu</vt:lpstr>
      <vt:lpstr>Arial</vt:lpstr>
      <vt:lpstr>Arial Black</vt:lpstr>
      <vt:lpstr>Cambria Math</vt:lpstr>
      <vt:lpstr>Times</vt:lpstr>
      <vt:lpstr>Verdana</vt:lpstr>
      <vt:lpstr>uOttawa-powerpoint-template</vt:lpstr>
      <vt:lpstr>Non-contact heart rate and respiratory rate estimation from videos of the neck</vt:lpstr>
      <vt:lpstr>Presentation outline</vt:lpstr>
      <vt:lpstr>Objective: Heart rate and respiratory rate estimation through cardiac and respiratory activities of carotid artery and jugular veins</vt:lpstr>
      <vt:lpstr>Objective: Heart rate and respiratory rate estimation through cardiac and respiratory activities of carotid artery and jugular veins</vt:lpstr>
      <vt:lpstr>Methodology</vt:lpstr>
      <vt:lpstr>Methodology: multiscale analysis via Laplacian pyramid</vt:lpstr>
      <vt:lpstr>Dataset</vt:lpstr>
      <vt:lpstr>Related works on remote photoplethysmography (rPPG)</vt:lpstr>
      <vt:lpstr>Results</vt:lpstr>
      <vt:lpstr>Discussion and conclusion</vt:lpstr>
      <vt:lpstr>PowerPoint Presentation</vt:lpstr>
    </vt:vector>
  </TitlesOfParts>
  <Company>University of Ottawa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France Surprenant-Kyte</dc:creator>
  <cp:lastModifiedBy>Tianyu Zhang</cp:lastModifiedBy>
  <cp:revision>299</cp:revision>
  <cp:lastPrinted>2013-11-28T21:12:25Z</cp:lastPrinted>
  <dcterms:created xsi:type="dcterms:W3CDTF">2010-02-26T18:49:55Z</dcterms:created>
  <dcterms:modified xsi:type="dcterms:W3CDTF">2024-07-12T21:54:28Z</dcterms:modified>
</cp:coreProperties>
</file>